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7" r:id="rId2"/>
    <p:sldId id="260" r:id="rId3"/>
    <p:sldId id="261" r:id="rId4"/>
    <p:sldId id="319" r:id="rId5"/>
    <p:sldId id="321" r:id="rId6"/>
    <p:sldId id="316" r:id="rId7"/>
    <p:sldId id="300" r:id="rId8"/>
    <p:sldId id="301" r:id="rId9"/>
    <p:sldId id="302" r:id="rId10"/>
    <p:sldId id="322" r:id="rId11"/>
    <p:sldId id="323" r:id="rId12"/>
    <p:sldId id="303" r:id="rId13"/>
    <p:sldId id="324" r:id="rId14"/>
    <p:sldId id="304" r:id="rId15"/>
    <p:sldId id="336" r:id="rId16"/>
    <p:sldId id="315" r:id="rId17"/>
    <p:sldId id="262" r:id="rId18"/>
    <p:sldId id="275" r:id="rId19"/>
    <p:sldId id="276" r:id="rId20"/>
    <p:sldId id="274" r:id="rId21"/>
    <p:sldId id="331" r:id="rId22"/>
    <p:sldId id="281" r:id="rId23"/>
    <p:sldId id="279" r:id="rId24"/>
    <p:sldId id="299" r:id="rId25"/>
    <p:sldId id="296" r:id="rId26"/>
    <p:sldId id="328" r:id="rId27"/>
    <p:sldId id="330" r:id="rId28"/>
    <p:sldId id="314" r:id="rId29"/>
    <p:sldId id="282" r:id="rId30"/>
    <p:sldId id="332" r:id="rId31"/>
    <p:sldId id="333" r:id="rId32"/>
    <p:sldId id="334" r:id="rId33"/>
    <p:sldId id="298" r:id="rId34"/>
    <p:sldId id="283" r:id="rId35"/>
    <p:sldId id="335" r:id="rId36"/>
    <p:sldId id="305" r:id="rId37"/>
    <p:sldId id="285" r:id="rId38"/>
    <p:sldId id="327" r:id="rId39"/>
    <p:sldId id="286" r:id="rId40"/>
    <p:sldId id="287" r:id="rId41"/>
    <p:sldId id="288" r:id="rId42"/>
    <p:sldId id="289" r:id="rId43"/>
    <p:sldId id="307" r:id="rId44"/>
    <p:sldId id="329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3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75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5E66B6-E6E2-E343-947F-CDB0C5CD3CF4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2C50B3-646B-8345-BF2B-FEB53C157AD0}">
      <dgm:prSet custT="1"/>
      <dgm:spPr>
        <a:solidFill>
          <a:srgbClr val="FF0000"/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Promote</a:t>
          </a:r>
        </a:p>
      </dgm:t>
    </dgm:pt>
    <dgm:pt modelId="{F469DDD6-7FD2-254C-BD23-3F2181832FF7}" type="parTrans" cxnId="{6214A1D3-01DA-3C45-B03C-D6E4EC69A7DB}">
      <dgm:prSet/>
      <dgm:spPr/>
      <dgm:t>
        <a:bodyPr/>
        <a:lstStyle/>
        <a:p>
          <a:endParaRPr lang="en-US"/>
        </a:p>
      </dgm:t>
    </dgm:pt>
    <dgm:pt modelId="{2865D425-2594-7E4C-8D48-4A9F06AC55EA}" type="sibTrans" cxnId="{6214A1D3-01DA-3C45-B03C-D6E4EC69A7DB}">
      <dgm:prSet/>
      <dgm:spPr/>
      <dgm:t>
        <a:bodyPr/>
        <a:lstStyle/>
        <a:p>
          <a:endParaRPr lang="en-US"/>
        </a:p>
      </dgm:t>
    </dgm:pt>
    <dgm:pt modelId="{16F8F1BD-B8A8-B641-AAAF-EAED8D05354F}">
      <dgm:prSet custT="1"/>
      <dgm:spPr>
        <a:solidFill>
          <a:srgbClr val="FF6600"/>
        </a:solidFill>
      </dgm:spPr>
      <dgm:t>
        <a:bodyPr/>
        <a:lstStyle/>
        <a:p>
          <a:r>
            <a:rPr lang="en-US" sz="2000" b="1" dirty="0" smtClean="0">
              <a:solidFill>
                <a:srgbClr val="FF0000"/>
              </a:solidFill>
            </a:rPr>
            <a:t>Prevent</a:t>
          </a:r>
        </a:p>
      </dgm:t>
    </dgm:pt>
    <dgm:pt modelId="{D77C53D4-36D8-684F-A4BC-AE0BB4F1E058}" type="parTrans" cxnId="{B4FEBE3A-0B5A-774A-A4E7-F1BD7C0C8B32}">
      <dgm:prSet/>
      <dgm:spPr/>
      <dgm:t>
        <a:bodyPr/>
        <a:lstStyle/>
        <a:p>
          <a:endParaRPr lang="en-US"/>
        </a:p>
      </dgm:t>
    </dgm:pt>
    <dgm:pt modelId="{C394B9F4-2E4D-BD42-BEAD-582BEB7F4FD1}" type="sibTrans" cxnId="{B4FEBE3A-0B5A-774A-A4E7-F1BD7C0C8B32}">
      <dgm:prSet/>
      <dgm:spPr/>
      <dgm:t>
        <a:bodyPr/>
        <a:lstStyle/>
        <a:p>
          <a:endParaRPr lang="en-US"/>
        </a:p>
      </dgm:t>
    </dgm:pt>
    <dgm:pt modelId="{A1386784-99BD-5041-9DA2-01C3F20A786F}">
      <dgm:prSet custT="1"/>
      <dgm:spPr/>
      <dgm:t>
        <a:bodyPr/>
        <a:lstStyle/>
        <a:p>
          <a:r>
            <a:rPr lang="en-US" sz="2000" b="1" dirty="0" smtClean="0">
              <a:solidFill>
                <a:srgbClr val="FF0000"/>
              </a:solidFill>
            </a:rPr>
            <a:t>Treat</a:t>
          </a:r>
          <a:endParaRPr lang="en-US" sz="2000" dirty="0" smtClean="0"/>
        </a:p>
      </dgm:t>
    </dgm:pt>
    <dgm:pt modelId="{F06FAADB-34EA-BE49-B51B-E31B4121D1E7}" type="parTrans" cxnId="{E82B0069-8AAD-3F4D-9595-203C67DD41F6}">
      <dgm:prSet/>
      <dgm:spPr/>
      <dgm:t>
        <a:bodyPr/>
        <a:lstStyle/>
        <a:p>
          <a:endParaRPr lang="en-US"/>
        </a:p>
      </dgm:t>
    </dgm:pt>
    <dgm:pt modelId="{A54E0D7F-9819-3B43-845D-90A0A1DB203C}" type="sibTrans" cxnId="{E82B0069-8AAD-3F4D-9595-203C67DD41F6}">
      <dgm:prSet/>
      <dgm:spPr/>
      <dgm:t>
        <a:bodyPr/>
        <a:lstStyle/>
        <a:p>
          <a:endParaRPr lang="en-US"/>
        </a:p>
      </dgm:t>
    </dgm:pt>
    <dgm:pt modelId="{620DA387-DBA9-EE41-B7C8-7DDCC0DC1326}">
      <dgm:prSet custT="1"/>
      <dgm:spPr>
        <a:solidFill>
          <a:srgbClr val="CCFFCC"/>
        </a:solidFill>
      </dgm:spPr>
      <dgm:t>
        <a:bodyPr/>
        <a:lstStyle/>
        <a:p>
          <a:r>
            <a:rPr lang="en-US" sz="2000" b="1" dirty="0" smtClean="0">
              <a:solidFill>
                <a:srgbClr val="FF0000"/>
              </a:solidFill>
            </a:rPr>
            <a:t>Maintain</a:t>
          </a:r>
        </a:p>
      </dgm:t>
    </dgm:pt>
    <dgm:pt modelId="{EAF12E01-60CC-5F4E-B54E-95DB46CDEB8A}" type="parTrans" cxnId="{BB66688C-4714-174B-8666-069C42177368}">
      <dgm:prSet/>
      <dgm:spPr/>
      <dgm:t>
        <a:bodyPr/>
        <a:lstStyle/>
        <a:p>
          <a:endParaRPr lang="en-US"/>
        </a:p>
      </dgm:t>
    </dgm:pt>
    <dgm:pt modelId="{60EDD0F1-7142-6E43-9744-C97EFC6CF219}" type="sibTrans" cxnId="{BB66688C-4714-174B-8666-069C42177368}">
      <dgm:prSet/>
      <dgm:spPr/>
      <dgm:t>
        <a:bodyPr/>
        <a:lstStyle/>
        <a:p>
          <a:endParaRPr lang="en-US"/>
        </a:p>
      </dgm:t>
    </dgm:pt>
    <dgm:pt modelId="{75A3BBBF-E9FE-FE42-B4DD-87BB87FB8D18}" type="pres">
      <dgm:prSet presAssocID="{355E66B6-E6E2-E343-947F-CDB0C5CD3CF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295A74-C4D9-D04E-ACEE-74E9258BC68F}" type="pres">
      <dgm:prSet presAssocID="{355E66B6-E6E2-E343-947F-CDB0C5CD3CF4}" presName="arrow" presStyleLbl="bgShp" presStyleIdx="0" presStyleCnt="1" custScaleX="111884" custLinFactNeighborX="-1693" custLinFactNeighborY="0"/>
      <dgm:spPr/>
    </dgm:pt>
    <dgm:pt modelId="{BEB969A0-11B3-4541-9793-93DB5768AD97}" type="pres">
      <dgm:prSet presAssocID="{355E66B6-E6E2-E343-947F-CDB0C5CD3CF4}" presName="linearProcess" presStyleCnt="0"/>
      <dgm:spPr/>
    </dgm:pt>
    <dgm:pt modelId="{0A1904EF-7494-2842-810D-BBFD6278B234}" type="pres">
      <dgm:prSet presAssocID="{442C50B3-646B-8345-BF2B-FEB53C157AD0}" presName="textNode" presStyleLbl="node1" presStyleIdx="0" presStyleCnt="4" custScaleX="110175" custScaleY="33577" custLinFactNeighborX="-49599" custLinFactNeighborY="-294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622AF4-D53B-8D47-A490-CD2B5E761926}" type="pres">
      <dgm:prSet presAssocID="{2865D425-2594-7E4C-8D48-4A9F06AC55EA}" presName="sibTrans" presStyleCnt="0"/>
      <dgm:spPr/>
    </dgm:pt>
    <dgm:pt modelId="{B8BABEEC-2C7F-F440-A0C4-FF008E48E784}" type="pres">
      <dgm:prSet presAssocID="{16F8F1BD-B8A8-B641-AAAF-EAED8D05354F}" presName="textNode" presStyleLbl="node1" presStyleIdx="1" presStyleCnt="4" custScaleX="94336" custScaleY="35897" custLinFactNeighborX="-57475" custLinFactNeighborY="-283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E4E478-024E-3149-BBB9-FEA6762ADF5A}" type="pres">
      <dgm:prSet presAssocID="{C394B9F4-2E4D-BD42-BEAD-582BEB7F4FD1}" presName="sibTrans" presStyleCnt="0"/>
      <dgm:spPr/>
    </dgm:pt>
    <dgm:pt modelId="{4E6C2E0E-C267-904F-8A55-7C47EA2C2DB7}" type="pres">
      <dgm:prSet presAssocID="{A1386784-99BD-5041-9DA2-01C3F20A786F}" presName="textNode" presStyleLbl="node1" presStyleIdx="2" presStyleCnt="4" custScaleX="84296" custScaleY="32051" custLinFactNeighborX="-54003" custLinFactNeighborY="-302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B5121-010B-394B-80AB-0277805D61E5}" type="pres">
      <dgm:prSet presAssocID="{A54E0D7F-9819-3B43-845D-90A0A1DB203C}" presName="sibTrans" presStyleCnt="0"/>
      <dgm:spPr/>
    </dgm:pt>
    <dgm:pt modelId="{9E4E3C48-5537-704C-9C0B-B46C2FABF8D3}" type="pres">
      <dgm:prSet presAssocID="{620DA387-DBA9-EE41-B7C8-7DDCC0DC1326}" presName="textNode" presStyleLbl="node1" presStyleIdx="3" presStyleCnt="4" custScaleX="84147" custScaleY="32051" custLinFactX="-312" custLinFactNeighborX="-100000" custLinFactNeighborY="-302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7FC5A9-795A-3443-9F24-8C6C8A07C583}" type="presOf" srcId="{A1386784-99BD-5041-9DA2-01C3F20A786F}" destId="{4E6C2E0E-C267-904F-8A55-7C47EA2C2DB7}" srcOrd="0" destOrd="0" presId="urn:microsoft.com/office/officeart/2005/8/layout/hProcess9"/>
    <dgm:cxn modelId="{6214A1D3-01DA-3C45-B03C-D6E4EC69A7DB}" srcId="{355E66B6-E6E2-E343-947F-CDB0C5CD3CF4}" destId="{442C50B3-646B-8345-BF2B-FEB53C157AD0}" srcOrd="0" destOrd="0" parTransId="{F469DDD6-7FD2-254C-BD23-3F2181832FF7}" sibTransId="{2865D425-2594-7E4C-8D48-4A9F06AC55EA}"/>
    <dgm:cxn modelId="{BB66688C-4714-174B-8666-069C42177368}" srcId="{355E66B6-E6E2-E343-947F-CDB0C5CD3CF4}" destId="{620DA387-DBA9-EE41-B7C8-7DDCC0DC1326}" srcOrd="3" destOrd="0" parTransId="{EAF12E01-60CC-5F4E-B54E-95DB46CDEB8A}" sibTransId="{60EDD0F1-7142-6E43-9744-C97EFC6CF219}"/>
    <dgm:cxn modelId="{DE7CF7BD-2E22-6746-A81D-3BB85E0D0047}" type="presOf" srcId="{442C50B3-646B-8345-BF2B-FEB53C157AD0}" destId="{0A1904EF-7494-2842-810D-BBFD6278B234}" srcOrd="0" destOrd="0" presId="urn:microsoft.com/office/officeart/2005/8/layout/hProcess9"/>
    <dgm:cxn modelId="{72859F96-2BD5-0047-951A-88486990FE14}" type="presOf" srcId="{355E66B6-E6E2-E343-947F-CDB0C5CD3CF4}" destId="{75A3BBBF-E9FE-FE42-B4DD-87BB87FB8D18}" srcOrd="0" destOrd="0" presId="urn:microsoft.com/office/officeart/2005/8/layout/hProcess9"/>
    <dgm:cxn modelId="{E82B0069-8AAD-3F4D-9595-203C67DD41F6}" srcId="{355E66B6-E6E2-E343-947F-CDB0C5CD3CF4}" destId="{A1386784-99BD-5041-9DA2-01C3F20A786F}" srcOrd="2" destOrd="0" parTransId="{F06FAADB-34EA-BE49-B51B-E31B4121D1E7}" sibTransId="{A54E0D7F-9819-3B43-845D-90A0A1DB203C}"/>
    <dgm:cxn modelId="{B4FEBE3A-0B5A-774A-A4E7-F1BD7C0C8B32}" srcId="{355E66B6-E6E2-E343-947F-CDB0C5CD3CF4}" destId="{16F8F1BD-B8A8-B641-AAAF-EAED8D05354F}" srcOrd="1" destOrd="0" parTransId="{D77C53D4-36D8-684F-A4BC-AE0BB4F1E058}" sibTransId="{C394B9F4-2E4D-BD42-BEAD-582BEB7F4FD1}"/>
    <dgm:cxn modelId="{01FAE73C-0459-2343-8B7C-AFB857D0FB8C}" type="presOf" srcId="{620DA387-DBA9-EE41-B7C8-7DDCC0DC1326}" destId="{9E4E3C48-5537-704C-9C0B-B46C2FABF8D3}" srcOrd="0" destOrd="0" presId="urn:microsoft.com/office/officeart/2005/8/layout/hProcess9"/>
    <dgm:cxn modelId="{C9E7E63F-A491-0D4C-8426-1F05E1610523}" type="presOf" srcId="{16F8F1BD-B8A8-B641-AAAF-EAED8D05354F}" destId="{B8BABEEC-2C7F-F440-A0C4-FF008E48E784}" srcOrd="0" destOrd="0" presId="urn:microsoft.com/office/officeart/2005/8/layout/hProcess9"/>
    <dgm:cxn modelId="{A843041F-39A8-C044-867D-760D156C4C08}" type="presParOf" srcId="{75A3BBBF-E9FE-FE42-B4DD-87BB87FB8D18}" destId="{07295A74-C4D9-D04E-ACEE-74E9258BC68F}" srcOrd="0" destOrd="0" presId="urn:microsoft.com/office/officeart/2005/8/layout/hProcess9"/>
    <dgm:cxn modelId="{F8B51D5D-6C8E-B74D-A36D-C09AD40FF05E}" type="presParOf" srcId="{75A3BBBF-E9FE-FE42-B4DD-87BB87FB8D18}" destId="{BEB969A0-11B3-4541-9793-93DB5768AD97}" srcOrd="1" destOrd="0" presId="urn:microsoft.com/office/officeart/2005/8/layout/hProcess9"/>
    <dgm:cxn modelId="{5BE555C1-B8F5-C94F-A5C7-53A2DDA73B70}" type="presParOf" srcId="{BEB969A0-11B3-4541-9793-93DB5768AD97}" destId="{0A1904EF-7494-2842-810D-BBFD6278B234}" srcOrd="0" destOrd="0" presId="urn:microsoft.com/office/officeart/2005/8/layout/hProcess9"/>
    <dgm:cxn modelId="{387C1C91-2B76-0243-B3C3-58F15F7CB50C}" type="presParOf" srcId="{BEB969A0-11B3-4541-9793-93DB5768AD97}" destId="{7D622AF4-D53B-8D47-A490-CD2B5E761926}" srcOrd="1" destOrd="0" presId="urn:microsoft.com/office/officeart/2005/8/layout/hProcess9"/>
    <dgm:cxn modelId="{454E7392-2429-7742-AFD1-6F378C3CE35D}" type="presParOf" srcId="{BEB969A0-11B3-4541-9793-93DB5768AD97}" destId="{B8BABEEC-2C7F-F440-A0C4-FF008E48E784}" srcOrd="2" destOrd="0" presId="urn:microsoft.com/office/officeart/2005/8/layout/hProcess9"/>
    <dgm:cxn modelId="{8E3912BF-FD24-9645-B5CE-8D79A9EDD412}" type="presParOf" srcId="{BEB969A0-11B3-4541-9793-93DB5768AD97}" destId="{19E4E478-024E-3149-BBB9-FEA6762ADF5A}" srcOrd="3" destOrd="0" presId="urn:microsoft.com/office/officeart/2005/8/layout/hProcess9"/>
    <dgm:cxn modelId="{511BFE9D-A257-2D45-8D0F-9E4C652C7CD5}" type="presParOf" srcId="{BEB969A0-11B3-4541-9793-93DB5768AD97}" destId="{4E6C2E0E-C267-904F-8A55-7C47EA2C2DB7}" srcOrd="4" destOrd="0" presId="urn:microsoft.com/office/officeart/2005/8/layout/hProcess9"/>
    <dgm:cxn modelId="{AF27CBC5-3BC8-CA4E-B514-439AAF02A09F}" type="presParOf" srcId="{BEB969A0-11B3-4541-9793-93DB5768AD97}" destId="{7D0B5121-010B-394B-80AB-0277805D61E5}" srcOrd="5" destOrd="0" presId="urn:microsoft.com/office/officeart/2005/8/layout/hProcess9"/>
    <dgm:cxn modelId="{31D9DE89-5923-714C-98FB-2A6D6915B388}" type="presParOf" srcId="{BEB969A0-11B3-4541-9793-93DB5768AD97}" destId="{9E4E3C48-5537-704C-9C0B-B46C2FABF8D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71A710-B406-EE42-B78A-07E5039BCD3F}" type="doc">
      <dgm:prSet loTypeId="urn:microsoft.com/office/officeart/2005/8/layout/cycle7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A3F2AA-BCAF-4345-BE0A-D479F0D1AB9C}">
      <dgm:prSet phldrT="[Text]"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PCP</a:t>
          </a:r>
          <a:endParaRPr lang="en-US" dirty="0">
            <a:solidFill>
              <a:schemeClr val="bg2"/>
            </a:solidFill>
          </a:endParaRPr>
        </a:p>
      </dgm:t>
    </dgm:pt>
    <dgm:pt modelId="{684B4939-3EF7-C94C-A92B-70CDD0CE332B}" type="parTrans" cxnId="{16BC595E-5E12-B049-B92B-FF506B0F0F74}">
      <dgm:prSet/>
      <dgm:spPr/>
      <dgm:t>
        <a:bodyPr/>
        <a:lstStyle/>
        <a:p>
          <a:endParaRPr lang="en-US"/>
        </a:p>
      </dgm:t>
    </dgm:pt>
    <dgm:pt modelId="{141F8C1D-6E25-7C4D-9F7B-15A48A6ADEF3}" type="sibTrans" cxnId="{16BC595E-5E12-B049-B92B-FF506B0F0F74}">
      <dgm:prSet/>
      <dgm:spPr/>
      <dgm:t>
        <a:bodyPr/>
        <a:lstStyle/>
        <a:p>
          <a:endParaRPr lang="en-US"/>
        </a:p>
      </dgm:t>
    </dgm:pt>
    <dgm:pt modelId="{6547C0F3-D226-AD4F-85A9-FDD2FA79A455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CAP</a:t>
          </a:r>
          <a:endParaRPr lang="en-US" dirty="0">
            <a:solidFill>
              <a:srgbClr val="FF0000"/>
            </a:solidFill>
          </a:endParaRPr>
        </a:p>
      </dgm:t>
    </dgm:pt>
    <dgm:pt modelId="{669CFA3A-D104-DC41-AD15-72A0F1937763}" type="parTrans" cxnId="{698ECBA6-503E-2846-A54B-0E5189E6FE23}">
      <dgm:prSet/>
      <dgm:spPr/>
      <dgm:t>
        <a:bodyPr/>
        <a:lstStyle/>
        <a:p>
          <a:endParaRPr lang="en-US"/>
        </a:p>
      </dgm:t>
    </dgm:pt>
    <dgm:pt modelId="{418B44FC-B1C1-DE48-BA20-FBA6E942277A}" type="sibTrans" cxnId="{698ECBA6-503E-2846-A54B-0E5189E6FE23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6D8B8609-E0E9-CD42-ABB4-73B24C2D5AFC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PCP &amp; CAP</a:t>
          </a:r>
          <a:endParaRPr lang="en-US" dirty="0">
            <a:solidFill>
              <a:srgbClr val="FF0000"/>
            </a:solidFill>
          </a:endParaRPr>
        </a:p>
      </dgm:t>
    </dgm:pt>
    <dgm:pt modelId="{8AC52A6F-EC1D-1B48-A9AE-888EB43A9668}" type="parTrans" cxnId="{5D6FCB52-B9BA-CC46-8437-F8006E0BAD33}">
      <dgm:prSet/>
      <dgm:spPr/>
      <dgm:t>
        <a:bodyPr/>
        <a:lstStyle/>
        <a:p>
          <a:endParaRPr lang="en-US"/>
        </a:p>
      </dgm:t>
    </dgm:pt>
    <dgm:pt modelId="{7BBC319E-C4B6-DE4A-8350-91FA0ABC7A76}" type="sibTrans" cxnId="{5D6FCB52-B9BA-CC46-8437-F8006E0BAD33}">
      <dgm:prSet/>
      <dgm:spPr/>
      <dgm:t>
        <a:bodyPr/>
        <a:lstStyle/>
        <a:p>
          <a:endParaRPr lang="en-US"/>
        </a:p>
      </dgm:t>
    </dgm:pt>
    <dgm:pt modelId="{AE21F701-35AA-4F4F-BA00-64E8A8424376}" type="pres">
      <dgm:prSet presAssocID="{2771A710-B406-EE42-B78A-07E5039BCD3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DCE8F9-FCF7-2846-80C6-8576FBEB012C}" type="pres">
      <dgm:prSet presAssocID="{CEA3F2AA-BCAF-4345-BE0A-D479F0D1AB9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3BC6E-C0B3-9F4B-ABA0-C87BDB673A61}" type="pres">
      <dgm:prSet presAssocID="{141F8C1D-6E25-7C4D-9F7B-15A48A6ADEF3}" presName="sibTrans" presStyleLbl="sibTrans2D1" presStyleIdx="0" presStyleCnt="3"/>
      <dgm:spPr/>
      <dgm:t>
        <a:bodyPr/>
        <a:lstStyle/>
        <a:p>
          <a:endParaRPr lang="en-US"/>
        </a:p>
      </dgm:t>
    </dgm:pt>
    <dgm:pt modelId="{8C4E813A-B086-C246-A8A9-27F2736A244E}" type="pres">
      <dgm:prSet presAssocID="{141F8C1D-6E25-7C4D-9F7B-15A48A6ADEF3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FA3A3C09-0FF4-4946-91F9-F223BD852A3B}" type="pres">
      <dgm:prSet presAssocID="{6D8B8609-E0E9-CD42-ABB4-73B24C2D5A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FF4A20-E218-1E44-8C99-5E2036530C08}" type="pres">
      <dgm:prSet presAssocID="{7BBC319E-C4B6-DE4A-8350-91FA0ABC7A76}" presName="sibTrans" presStyleLbl="sibTrans2D1" presStyleIdx="1" presStyleCnt="3"/>
      <dgm:spPr/>
      <dgm:t>
        <a:bodyPr/>
        <a:lstStyle/>
        <a:p>
          <a:endParaRPr lang="en-US"/>
        </a:p>
      </dgm:t>
    </dgm:pt>
    <dgm:pt modelId="{A2AF41A1-F132-A941-941F-C0F3BE4E32F9}" type="pres">
      <dgm:prSet presAssocID="{7BBC319E-C4B6-DE4A-8350-91FA0ABC7A76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6F172EB-FF34-9E41-9DE8-D19F5436744B}" type="pres">
      <dgm:prSet presAssocID="{6547C0F3-D226-AD4F-85A9-FDD2FA79A45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96FEA1-1261-B340-8CBD-1B984FCE9063}" type="pres">
      <dgm:prSet presAssocID="{418B44FC-B1C1-DE48-BA20-FBA6E942277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E18668D-6F4A-8446-B97A-30DF9961A485}" type="pres">
      <dgm:prSet presAssocID="{418B44FC-B1C1-DE48-BA20-FBA6E942277A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32D91026-3F16-6B45-8D52-8B77E8E1D678}" type="presOf" srcId="{418B44FC-B1C1-DE48-BA20-FBA6E942277A}" destId="{CF96FEA1-1261-B340-8CBD-1B984FCE9063}" srcOrd="0" destOrd="0" presId="urn:microsoft.com/office/officeart/2005/8/layout/cycle7"/>
    <dgm:cxn modelId="{698ECBA6-503E-2846-A54B-0E5189E6FE23}" srcId="{2771A710-B406-EE42-B78A-07E5039BCD3F}" destId="{6547C0F3-D226-AD4F-85A9-FDD2FA79A455}" srcOrd="2" destOrd="0" parTransId="{669CFA3A-D104-DC41-AD15-72A0F1937763}" sibTransId="{418B44FC-B1C1-DE48-BA20-FBA6E942277A}"/>
    <dgm:cxn modelId="{00F5D306-7118-0E47-8F25-53AFDA7582C6}" type="presOf" srcId="{7BBC319E-C4B6-DE4A-8350-91FA0ABC7A76}" destId="{F8FF4A20-E218-1E44-8C99-5E2036530C08}" srcOrd="0" destOrd="0" presId="urn:microsoft.com/office/officeart/2005/8/layout/cycle7"/>
    <dgm:cxn modelId="{70160C42-C1F4-5547-930F-0B07CEAEF70A}" type="presOf" srcId="{CEA3F2AA-BCAF-4345-BE0A-D479F0D1AB9C}" destId="{D1DCE8F9-FCF7-2846-80C6-8576FBEB012C}" srcOrd="0" destOrd="0" presId="urn:microsoft.com/office/officeart/2005/8/layout/cycle7"/>
    <dgm:cxn modelId="{3F6ECEE2-D0F2-F748-8B0F-6BE439DE46E9}" type="presOf" srcId="{141F8C1D-6E25-7C4D-9F7B-15A48A6ADEF3}" destId="{DE33BC6E-C0B3-9F4B-ABA0-C87BDB673A61}" srcOrd="0" destOrd="0" presId="urn:microsoft.com/office/officeart/2005/8/layout/cycle7"/>
    <dgm:cxn modelId="{0EDD0212-8701-DE45-A96A-A2DEE8586B65}" type="presOf" srcId="{141F8C1D-6E25-7C4D-9F7B-15A48A6ADEF3}" destId="{8C4E813A-B086-C246-A8A9-27F2736A244E}" srcOrd="1" destOrd="0" presId="urn:microsoft.com/office/officeart/2005/8/layout/cycle7"/>
    <dgm:cxn modelId="{BF972BCD-BA6A-8943-B96D-6ACD9DD40C58}" type="presOf" srcId="{418B44FC-B1C1-DE48-BA20-FBA6E942277A}" destId="{8E18668D-6F4A-8446-B97A-30DF9961A485}" srcOrd="1" destOrd="0" presId="urn:microsoft.com/office/officeart/2005/8/layout/cycle7"/>
    <dgm:cxn modelId="{1255722E-384B-244A-B223-66B41ED5F583}" type="presOf" srcId="{6547C0F3-D226-AD4F-85A9-FDD2FA79A455}" destId="{66F172EB-FF34-9E41-9DE8-D19F5436744B}" srcOrd="0" destOrd="0" presId="urn:microsoft.com/office/officeart/2005/8/layout/cycle7"/>
    <dgm:cxn modelId="{16BC595E-5E12-B049-B92B-FF506B0F0F74}" srcId="{2771A710-B406-EE42-B78A-07E5039BCD3F}" destId="{CEA3F2AA-BCAF-4345-BE0A-D479F0D1AB9C}" srcOrd="0" destOrd="0" parTransId="{684B4939-3EF7-C94C-A92B-70CDD0CE332B}" sibTransId="{141F8C1D-6E25-7C4D-9F7B-15A48A6ADEF3}"/>
    <dgm:cxn modelId="{466AA915-B3C9-384C-AA0F-73584228463A}" type="presOf" srcId="{2771A710-B406-EE42-B78A-07E5039BCD3F}" destId="{AE21F701-35AA-4F4F-BA00-64E8A8424376}" srcOrd="0" destOrd="0" presId="urn:microsoft.com/office/officeart/2005/8/layout/cycle7"/>
    <dgm:cxn modelId="{5D6FCB52-B9BA-CC46-8437-F8006E0BAD33}" srcId="{2771A710-B406-EE42-B78A-07E5039BCD3F}" destId="{6D8B8609-E0E9-CD42-ABB4-73B24C2D5AFC}" srcOrd="1" destOrd="0" parTransId="{8AC52A6F-EC1D-1B48-A9AE-888EB43A9668}" sibTransId="{7BBC319E-C4B6-DE4A-8350-91FA0ABC7A76}"/>
    <dgm:cxn modelId="{5101EC6A-8544-AC47-BD1D-8D092AB1209E}" type="presOf" srcId="{6D8B8609-E0E9-CD42-ABB4-73B24C2D5AFC}" destId="{FA3A3C09-0FF4-4946-91F9-F223BD852A3B}" srcOrd="0" destOrd="0" presId="urn:microsoft.com/office/officeart/2005/8/layout/cycle7"/>
    <dgm:cxn modelId="{26817E27-AAD9-8E4F-A0A5-2A6BE2F1E98E}" type="presOf" srcId="{7BBC319E-C4B6-DE4A-8350-91FA0ABC7A76}" destId="{A2AF41A1-F132-A941-941F-C0F3BE4E32F9}" srcOrd="1" destOrd="0" presId="urn:microsoft.com/office/officeart/2005/8/layout/cycle7"/>
    <dgm:cxn modelId="{77B1A661-D269-024E-B1EB-60DB4BA61326}" type="presParOf" srcId="{AE21F701-35AA-4F4F-BA00-64E8A8424376}" destId="{D1DCE8F9-FCF7-2846-80C6-8576FBEB012C}" srcOrd="0" destOrd="0" presId="urn:microsoft.com/office/officeart/2005/8/layout/cycle7"/>
    <dgm:cxn modelId="{07801B4B-B0B5-404A-AECE-58530FD66B3A}" type="presParOf" srcId="{AE21F701-35AA-4F4F-BA00-64E8A8424376}" destId="{DE33BC6E-C0B3-9F4B-ABA0-C87BDB673A61}" srcOrd="1" destOrd="0" presId="urn:microsoft.com/office/officeart/2005/8/layout/cycle7"/>
    <dgm:cxn modelId="{076F5855-1C3C-5B46-8199-17155D4329D9}" type="presParOf" srcId="{DE33BC6E-C0B3-9F4B-ABA0-C87BDB673A61}" destId="{8C4E813A-B086-C246-A8A9-27F2736A244E}" srcOrd="0" destOrd="0" presId="urn:microsoft.com/office/officeart/2005/8/layout/cycle7"/>
    <dgm:cxn modelId="{31BE6037-E0DD-1C43-84FE-8892B4D03775}" type="presParOf" srcId="{AE21F701-35AA-4F4F-BA00-64E8A8424376}" destId="{FA3A3C09-0FF4-4946-91F9-F223BD852A3B}" srcOrd="2" destOrd="0" presId="urn:microsoft.com/office/officeart/2005/8/layout/cycle7"/>
    <dgm:cxn modelId="{33F8120E-17FD-C24C-994A-21789EE28280}" type="presParOf" srcId="{AE21F701-35AA-4F4F-BA00-64E8A8424376}" destId="{F8FF4A20-E218-1E44-8C99-5E2036530C08}" srcOrd="3" destOrd="0" presId="urn:microsoft.com/office/officeart/2005/8/layout/cycle7"/>
    <dgm:cxn modelId="{2FAFCA97-F5FC-354C-9AB8-232D897881FC}" type="presParOf" srcId="{F8FF4A20-E218-1E44-8C99-5E2036530C08}" destId="{A2AF41A1-F132-A941-941F-C0F3BE4E32F9}" srcOrd="0" destOrd="0" presId="urn:microsoft.com/office/officeart/2005/8/layout/cycle7"/>
    <dgm:cxn modelId="{FE1DA3DF-904D-FF4B-B550-25519F45C7A6}" type="presParOf" srcId="{AE21F701-35AA-4F4F-BA00-64E8A8424376}" destId="{66F172EB-FF34-9E41-9DE8-D19F5436744B}" srcOrd="4" destOrd="0" presId="urn:microsoft.com/office/officeart/2005/8/layout/cycle7"/>
    <dgm:cxn modelId="{9BA61EB7-7080-254F-87E4-C590E2617EF4}" type="presParOf" srcId="{AE21F701-35AA-4F4F-BA00-64E8A8424376}" destId="{CF96FEA1-1261-B340-8CBD-1B984FCE9063}" srcOrd="5" destOrd="0" presId="urn:microsoft.com/office/officeart/2005/8/layout/cycle7"/>
    <dgm:cxn modelId="{6D0E8C3B-1990-5247-8A23-1A5D5B3C3292}" type="presParOf" srcId="{CF96FEA1-1261-B340-8CBD-1B984FCE9063}" destId="{8E18668D-6F4A-8446-B97A-30DF9961A48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295A74-C4D9-D04E-ACEE-74E9258BC68F}">
      <dsp:nvSpPr>
        <dsp:cNvPr id="0" name=""/>
        <dsp:cNvSpPr/>
      </dsp:nvSpPr>
      <dsp:spPr>
        <a:xfrm>
          <a:off x="76211" y="0"/>
          <a:ext cx="7174259" cy="29718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1904EF-7494-2842-810D-BBFD6278B234}">
      <dsp:nvSpPr>
        <dsp:cNvPr id="0" name=""/>
        <dsp:cNvSpPr/>
      </dsp:nvSpPr>
      <dsp:spPr>
        <a:xfrm>
          <a:off x="170339" y="935825"/>
          <a:ext cx="1805750" cy="399136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Promote</a:t>
          </a:r>
        </a:p>
      </dsp:txBody>
      <dsp:txXfrm>
        <a:off x="189823" y="955309"/>
        <a:ext cx="1766782" cy="360168"/>
      </dsp:txXfrm>
    </dsp:sp>
    <dsp:sp modelId="{B8BABEEC-2C7F-F440-A0C4-FF008E48E784}">
      <dsp:nvSpPr>
        <dsp:cNvPr id="0" name=""/>
        <dsp:cNvSpPr/>
      </dsp:nvSpPr>
      <dsp:spPr>
        <a:xfrm>
          <a:off x="2227739" y="935825"/>
          <a:ext cx="1546151" cy="426714"/>
        </a:xfrm>
        <a:prstGeom prst="roundRect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0000"/>
              </a:solidFill>
            </a:rPr>
            <a:t>Prevent</a:t>
          </a:r>
        </a:p>
      </dsp:txBody>
      <dsp:txXfrm>
        <a:off x="2248569" y="956655"/>
        <a:ext cx="1504491" cy="385054"/>
      </dsp:txXfrm>
    </dsp:sp>
    <dsp:sp modelId="{4E6C2E0E-C267-904F-8A55-7C47EA2C2DB7}">
      <dsp:nvSpPr>
        <dsp:cNvPr id="0" name=""/>
        <dsp:cNvSpPr/>
      </dsp:nvSpPr>
      <dsp:spPr>
        <a:xfrm>
          <a:off x="4056539" y="935825"/>
          <a:ext cx="1381597" cy="3809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0000"/>
              </a:solidFill>
            </a:rPr>
            <a:t>Treat</a:t>
          </a:r>
          <a:endParaRPr lang="en-US" sz="2000" kern="1200" dirty="0" smtClean="0"/>
        </a:p>
      </dsp:txBody>
      <dsp:txXfrm>
        <a:off x="4075138" y="954424"/>
        <a:ext cx="1344399" cy="343798"/>
      </dsp:txXfrm>
    </dsp:sp>
    <dsp:sp modelId="{9E4E3C48-5537-704C-9C0B-B46C2FABF8D3}">
      <dsp:nvSpPr>
        <dsp:cNvPr id="0" name=""/>
        <dsp:cNvSpPr/>
      </dsp:nvSpPr>
      <dsp:spPr>
        <a:xfrm>
          <a:off x="5580540" y="935825"/>
          <a:ext cx="1379155" cy="380996"/>
        </a:xfrm>
        <a:prstGeom prst="roundRect">
          <a:avLst/>
        </a:prstGeom>
        <a:solidFill>
          <a:srgbClr val="CC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0000"/>
              </a:solidFill>
            </a:rPr>
            <a:t>Maintain</a:t>
          </a:r>
        </a:p>
      </dsp:txBody>
      <dsp:txXfrm>
        <a:off x="5599139" y="954424"/>
        <a:ext cx="1341957" cy="3437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CE8F9-FCF7-2846-80C6-8576FBEB012C}">
      <dsp:nvSpPr>
        <dsp:cNvPr id="0" name=""/>
        <dsp:cNvSpPr/>
      </dsp:nvSpPr>
      <dsp:spPr>
        <a:xfrm>
          <a:off x="2943448" y="1529"/>
          <a:ext cx="2342703" cy="1171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2"/>
              </a:solidFill>
            </a:rPr>
            <a:t>PCP</a:t>
          </a:r>
          <a:endParaRPr lang="en-US" sz="3600" kern="1200" dirty="0">
            <a:solidFill>
              <a:schemeClr val="bg2"/>
            </a:solidFill>
          </a:endParaRPr>
        </a:p>
      </dsp:txBody>
      <dsp:txXfrm>
        <a:off x="2977756" y="35837"/>
        <a:ext cx="2274087" cy="1102735"/>
      </dsp:txXfrm>
    </dsp:sp>
    <dsp:sp modelId="{DE33BC6E-C0B3-9F4B-ABA0-C87BDB673A61}">
      <dsp:nvSpPr>
        <dsp:cNvPr id="0" name=""/>
        <dsp:cNvSpPr/>
      </dsp:nvSpPr>
      <dsp:spPr>
        <a:xfrm rot="3600000">
          <a:off x="4471375" y="2057994"/>
          <a:ext cx="1221869" cy="40997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594367" y="2139989"/>
        <a:ext cx="975885" cy="245983"/>
      </dsp:txXfrm>
    </dsp:sp>
    <dsp:sp modelId="{FA3A3C09-0FF4-4946-91F9-F223BD852A3B}">
      <dsp:nvSpPr>
        <dsp:cNvPr id="0" name=""/>
        <dsp:cNvSpPr/>
      </dsp:nvSpPr>
      <dsp:spPr>
        <a:xfrm>
          <a:off x="4878468" y="3353082"/>
          <a:ext cx="2342703" cy="1171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FF0000"/>
              </a:solidFill>
            </a:rPr>
            <a:t>PCP &amp; CAP</a:t>
          </a:r>
          <a:endParaRPr lang="en-US" sz="3600" kern="1200" dirty="0">
            <a:solidFill>
              <a:srgbClr val="FF0000"/>
            </a:solidFill>
          </a:endParaRPr>
        </a:p>
      </dsp:txBody>
      <dsp:txXfrm>
        <a:off x="4912776" y="3387390"/>
        <a:ext cx="2274087" cy="1102735"/>
      </dsp:txXfrm>
    </dsp:sp>
    <dsp:sp modelId="{F8FF4A20-E218-1E44-8C99-5E2036530C08}">
      <dsp:nvSpPr>
        <dsp:cNvPr id="0" name=""/>
        <dsp:cNvSpPr/>
      </dsp:nvSpPr>
      <dsp:spPr>
        <a:xfrm rot="10800000">
          <a:off x="3503865" y="3733771"/>
          <a:ext cx="1221869" cy="40997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3626857" y="3815766"/>
        <a:ext cx="975885" cy="245983"/>
      </dsp:txXfrm>
    </dsp:sp>
    <dsp:sp modelId="{66F172EB-FF34-9E41-9DE8-D19F5436744B}">
      <dsp:nvSpPr>
        <dsp:cNvPr id="0" name=""/>
        <dsp:cNvSpPr/>
      </dsp:nvSpPr>
      <dsp:spPr>
        <a:xfrm>
          <a:off x="1008428" y="3353082"/>
          <a:ext cx="2342703" cy="1171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FF0000"/>
              </a:solidFill>
            </a:rPr>
            <a:t>CAP</a:t>
          </a:r>
          <a:endParaRPr lang="en-US" sz="3600" kern="1200" dirty="0">
            <a:solidFill>
              <a:srgbClr val="FF0000"/>
            </a:solidFill>
          </a:endParaRPr>
        </a:p>
      </dsp:txBody>
      <dsp:txXfrm>
        <a:off x="1042736" y="3387390"/>
        <a:ext cx="2274087" cy="1102735"/>
      </dsp:txXfrm>
    </dsp:sp>
    <dsp:sp modelId="{CF96FEA1-1261-B340-8CBD-1B984FCE9063}">
      <dsp:nvSpPr>
        <dsp:cNvPr id="0" name=""/>
        <dsp:cNvSpPr/>
      </dsp:nvSpPr>
      <dsp:spPr>
        <a:xfrm rot="18000000">
          <a:off x="2536355" y="2057994"/>
          <a:ext cx="1221869" cy="40997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solidFill>
              <a:srgbClr val="FF0000"/>
            </a:solidFill>
          </a:endParaRPr>
        </a:p>
      </dsp:txBody>
      <dsp:txXfrm>
        <a:off x="2659347" y="2139989"/>
        <a:ext cx="975885" cy="245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97E02-6F72-994D-9F38-2F3B5B41BC61}" type="datetimeFigureOut">
              <a:rPr lang="en-US" smtClean="0"/>
              <a:t>1/14/14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D2DA0-9783-964D-9386-318F488C3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62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D2DA0-9783-964D-9386-318F488C3A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09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E7657-8CFB-C34E-B223-A092655ADD58}" type="datetimeFigureOut">
              <a:rPr lang="en-US" smtClean="0"/>
              <a:t>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010B-179D-6044-BC82-A05959E31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00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E7657-8CFB-C34E-B223-A092655ADD58}" type="datetimeFigureOut">
              <a:rPr lang="en-US" smtClean="0"/>
              <a:t>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010B-179D-6044-BC82-A05959E31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65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E7657-8CFB-C34E-B223-A092655ADD58}" type="datetimeFigureOut">
              <a:rPr lang="en-US" smtClean="0"/>
              <a:t>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010B-179D-6044-BC82-A05959E31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30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0A22B9-039F-CE4E-BCD3-86EAEEC08439}" type="datetimeFigureOut">
              <a:rPr lang="en-US"/>
              <a:pPr/>
              <a:t>1/14/14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4C34F1-18AA-0C4E-9FFF-261B9668BF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26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E7657-8CFB-C34E-B223-A092655ADD58}" type="datetimeFigureOut">
              <a:rPr lang="en-US" smtClean="0"/>
              <a:t>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010B-179D-6044-BC82-A05959E31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65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E7657-8CFB-C34E-B223-A092655ADD58}" type="datetimeFigureOut">
              <a:rPr lang="en-US" smtClean="0"/>
              <a:t>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010B-179D-6044-BC82-A05959E31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76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E7657-8CFB-C34E-B223-A092655ADD58}" type="datetimeFigureOut">
              <a:rPr lang="en-US" smtClean="0"/>
              <a:t>1/14/14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010B-179D-6044-BC82-A05959E31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09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E7657-8CFB-C34E-B223-A092655ADD58}" type="datetimeFigureOut">
              <a:rPr lang="en-US" smtClean="0"/>
              <a:t>1/14/14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010B-179D-6044-BC82-A05959E31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5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E7657-8CFB-C34E-B223-A092655ADD58}" type="datetimeFigureOut">
              <a:rPr lang="en-US" smtClean="0"/>
              <a:t>1/14/14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010B-179D-6044-BC82-A05959E31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09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E7657-8CFB-C34E-B223-A092655ADD58}" type="datetimeFigureOut">
              <a:rPr lang="en-US" smtClean="0"/>
              <a:t>1/14/14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010B-179D-6044-BC82-A05959E31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15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E7657-8CFB-C34E-B223-A092655ADD58}" type="datetimeFigureOut">
              <a:rPr lang="en-US" smtClean="0"/>
              <a:t>1/14/14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010B-179D-6044-BC82-A05959E31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2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E7657-8CFB-C34E-B223-A092655ADD58}" type="datetimeFigureOut">
              <a:rPr lang="en-US" smtClean="0"/>
              <a:t>1/14/14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010B-179D-6044-BC82-A05959E31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00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E7657-8CFB-C34E-B223-A092655ADD58}" type="datetimeFigureOut">
              <a:rPr lang="en-US" smtClean="0"/>
              <a:t>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C010B-179D-6044-BC82-A05959E31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3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u4ivtSczthl" TargetMode="External"/><Relationship Id="rId4" Type="http://schemas.openxmlformats.org/officeDocument/2006/relationships/hyperlink" Target="http://www.youtube.com/watch?feature=player_detailpage&amp;v=u4ivtSczthI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Relationship Id="rId3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hyperlink" Target="http://www.youtube.com/watch?feature=player_detailpage&amp;v=bd2B6SjMh_w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Relationship Id="rId3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UACAP.org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hyperlink" Target="http://www.youtube.com/watch?feature=player_detailpage&amp;v=qLrnkK2YEc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02421"/>
            <a:ext cx="8229600" cy="19277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Arial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Management of Pediatric Depression and Anxiety </a:t>
            </a:r>
            <a:br>
              <a:rPr lang="en-US" b="1" dirty="0" smtClean="0">
                <a:solidFill>
                  <a:srgbClr val="FF0000"/>
                </a:solidFill>
                <a:latin typeface="Arial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in Primary Care</a:t>
            </a:r>
            <a:endParaRPr lang="en-US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45104" name="Picture 48" descr="Department of Pediatrics Psychia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57953"/>
            <a:ext cx="3828986" cy="97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0066" y="3305253"/>
            <a:ext cx="8080829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Travis Mickelson, M.D.</a:t>
            </a:r>
          </a:p>
          <a:p>
            <a:pPr algn="ctr">
              <a:lnSpc>
                <a:spcPct val="80000"/>
              </a:lnSpc>
            </a:pPr>
            <a:r>
              <a:rPr lang="en-US" sz="2400" dirty="0" smtClean="0">
                <a:latin typeface="Arial" charset="0"/>
              </a:rPr>
              <a:t>Assistant Professor of Pediatrics </a:t>
            </a:r>
            <a:endParaRPr lang="en-US" sz="2400" dirty="0">
              <a:latin typeface="Arial" charset="0"/>
            </a:endParaRPr>
          </a:p>
          <a:p>
            <a:pPr algn="ctr">
              <a:lnSpc>
                <a:spcPct val="80000"/>
              </a:lnSpc>
            </a:pPr>
            <a:r>
              <a:rPr lang="en-US" sz="2400" dirty="0" smtClean="0">
                <a:latin typeface="Arial" charset="0"/>
              </a:rPr>
              <a:t>University of Utah School of Medicine</a:t>
            </a:r>
          </a:p>
          <a:p>
            <a:pPr algn="ctr">
              <a:lnSpc>
                <a:spcPct val="80000"/>
              </a:lnSpc>
            </a:pPr>
            <a:r>
              <a:rPr lang="en-US" sz="2400" dirty="0" smtClean="0">
                <a:latin typeface="Arial" charset="0"/>
              </a:rPr>
              <a:t>Primary Children</a:t>
            </a:r>
            <a:r>
              <a:rPr lang="ja-JP" altLang="en-US" sz="2400" dirty="0" smtClean="0">
                <a:latin typeface="Arial" charset="0"/>
              </a:rPr>
              <a:t>’</a:t>
            </a:r>
            <a:r>
              <a:rPr lang="en-US" sz="2400" dirty="0" smtClean="0">
                <a:latin typeface="Arial" charset="0"/>
              </a:rPr>
              <a:t>s Hospital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413" y="5785816"/>
            <a:ext cx="4241171" cy="96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871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Pediatrician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charset="2"/>
              <a:buChar char="²"/>
            </a:pPr>
            <a:r>
              <a:rPr lang="en-US" dirty="0" smtClean="0"/>
              <a:t> An </a:t>
            </a:r>
            <a:r>
              <a:rPr lang="en-US" dirty="0"/>
              <a:t>important resource for parents who are worried about their child’s behavioral problems, particularly when there is limited access to mental health specialists.</a:t>
            </a:r>
          </a:p>
          <a:p>
            <a:pPr>
              <a:buClr>
                <a:srgbClr val="FF0000"/>
              </a:buClr>
              <a:buFont typeface="Wingdings" charset="2"/>
              <a:buChar char="²"/>
            </a:pPr>
            <a:endParaRPr lang="en-US" dirty="0" smtClean="0"/>
          </a:p>
          <a:p>
            <a:pPr>
              <a:buClr>
                <a:srgbClr val="FF0000"/>
              </a:buClr>
              <a:buFont typeface="Wingdings" charset="2"/>
              <a:buChar char="²"/>
            </a:pPr>
            <a:r>
              <a:rPr lang="en-US" dirty="0" smtClean="0"/>
              <a:t> They </a:t>
            </a:r>
            <a:r>
              <a:rPr lang="en-US" dirty="0"/>
              <a:t>are trusted by parents and caregivers, and are familiar with the social and economic stressors that affect family </a:t>
            </a:r>
            <a:r>
              <a:rPr lang="en-US" dirty="0" smtClean="0"/>
              <a:t>stability.</a:t>
            </a:r>
            <a:endParaRPr lang="en-US" dirty="0"/>
          </a:p>
          <a:p>
            <a:pPr>
              <a:buClr>
                <a:srgbClr val="FF0000"/>
              </a:buClr>
              <a:buFont typeface="Wingdings" charset="2"/>
              <a:buChar char="²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597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Medical Home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charset="2"/>
              <a:buChar char="²"/>
            </a:pPr>
            <a:r>
              <a:rPr lang="en-US" dirty="0" smtClean="0"/>
              <a:t> Coordinates </a:t>
            </a:r>
            <a:r>
              <a:rPr lang="en-US" dirty="0"/>
              <a:t>the medical and non-medical needs of the child in an environment that is accessible, continuous, comprehensive, family-centered, collaborative, compassionate, and culturally effective to all children, </a:t>
            </a:r>
            <a:r>
              <a:rPr lang="en-US" dirty="0" smtClean="0"/>
              <a:t>including </a:t>
            </a:r>
            <a:r>
              <a:rPr lang="en-US" dirty="0"/>
              <a:t>those with special health care needs.</a:t>
            </a:r>
          </a:p>
          <a:p>
            <a:pPr>
              <a:buClr>
                <a:srgbClr val="FF0000"/>
              </a:buClr>
              <a:buFont typeface="Wingdings" charset="2"/>
              <a:buChar char="²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6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Pediatrics and Mental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charset="2"/>
              <a:buChar char="²"/>
            </a:pPr>
            <a:r>
              <a:rPr lang="en-US" b="1" dirty="0" smtClean="0">
                <a:uFill>
                  <a:solidFill>
                    <a:srgbClr val="FF0000"/>
                  </a:solidFill>
                </a:uFill>
              </a:rPr>
              <a:t>Mental Health Competencies: “The Big Five”</a:t>
            </a:r>
            <a:r>
              <a:rPr lang="en-US" b="1" dirty="0" smtClean="0"/>
              <a:t> 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>
              <a:buClr>
                <a:srgbClr val="FF0000"/>
              </a:buClr>
              <a:buFont typeface="Wingdings" charset="2"/>
              <a:buChar char="²"/>
            </a:pPr>
            <a:endParaRPr lang="en-US" dirty="0" smtClean="0">
              <a:solidFill>
                <a:srgbClr val="FFFFFF"/>
              </a:solidFill>
            </a:endParaRPr>
          </a:p>
          <a:p>
            <a:pPr lvl="1">
              <a:buClr>
                <a:srgbClr val="FF0000"/>
              </a:buClr>
              <a:buFont typeface="Wingdings" charset="2"/>
              <a:buChar char="²"/>
            </a:pPr>
            <a:r>
              <a:rPr lang="en-US" dirty="0" smtClean="0"/>
              <a:t>ADHD</a:t>
            </a:r>
          </a:p>
          <a:p>
            <a:pPr lvl="1">
              <a:buClr>
                <a:srgbClr val="FF0000"/>
              </a:buClr>
              <a:buFont typeface="Wingdings" charset="2"/>
              <a:buChar char="²"/>
            </a:pPr>
            <a:r>
              <a:rPr lang="en-US" b="1" dirty="0" smtClean="0">
                <a:solidFill>
                  <a:srgbClr val="FF0000"/>
                </a:solidFill>
              </a:rPr>
              <a:t>Anxiety</a:t>
            </a:r>
          </a:p>
          <a:p>
            <a:pPr lvl="1">
              <a:buClr>
                <a:srgbClr val="FF0000"/>
              </a:buClr>
              <a:buFont typeface="Wingdings" charset="2"/>
              <a:buChar char="²"/>
            </a:pPr>
            <a:r>
              <a:rPr lang="en-US" b="1" dirty="0" smtClean="0">
                <a:solidFill>
                  <a:srgbClr val="FF0000"/>
                </a:solidFill>
              </a:rPr>
              <a:t>Depression</a:t>
            </a:r>
          </a:p>
          <a:p>
            <a:pPr lvl="1">
              <a:buClr>
                <a:srgbClr val="FF0000"/>
              </a:buClr>
              <a:buFont typeface="Wingdings" charset="2"/>
              <a:buChar char="²"/>
            </a:pPr>
            <a:r>
              <a:rPr lang="en-US" dirty="0" smtClean="0"/>
              <a:t>Substance abuse</a:t>
            </a:r>
          </a:p>
          <a:p>
            <a:pPr lvl="1">
              <a:buClr>
                <a:srgbClr val="FF0000"/>
              </a:buClr>
              <a:buFont typeface="Wingdings" charset="2"/>
              <a:buChar char="²"/>
            </a:pPr>
            <a:r>
              <a:rPr lang="en-US" dirty="0" smtClean="0"/>
              <a:t>Recognizing psychiatric and social emergencies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8001000" cy="365125"/>
          </a:xfrm>
        </p:spPr>
        <p:txBody>
          <a:bodyPr/>
          <a:lstStyle/>
          <a:p>
            <a:r>
              <a:rPr lang="en-US" sz="2000" dirty="0" smtClean="0"/>
              <a:t>Pediatrics, 2009, Vol 124(1):410-21.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7314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Pediatrics and Mental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charset="2"/>
              <a:buChar char="²"/>
            </a:pPr>
            <a:r>
              <a:rPr lang="en-US" dirty="0" smtClean="0"/>
              <a:t> Will </a:t>
            </a:r>
            <a:r>
              <a:rPr lang="en-US" dirty="0"/>
              <a:t>require </a:t>
            </a:r>
            <a:r>
              <a:rPr lang="en-US" dirty="0">
                <a:solidFill>
                  <a:srgbClr val="FF0000"/>
                </a:solidFill>
              </a:rPr>
              <a:t>innovations</a:t>
            </a:r>
            <a:r>
              <a:rPr lang="en-US" dirty="0"/>
              <a:t> in residency training and CME</a:t>
            </a:r>
          </a:p>
          <a:p>
            <a:pPr marL="0" indent="0">
              <a:buClr>
                <a:schemeClr val="tx1"/>
              </a:buClr>
              <a:buNone/>
            </a:pPr>
            <a:endParaRPr lang="en-US" dirty="0" smtClean="0"/>
          </a:p>
          <a:p>
            <a:pPr>
              <a:buClr>
                <a:srgbClr val="FF0000"/>
              </a:buClr>
              <a:buFont typeface="Wingdings" charset="2"/>
              <a:buChar char="²"/>
            </a:pPr>
            <a:r>
              <a:rPr lang="en-US" dirty="0" smtClean="0">
                <a:solidFill>
                  <a:srgbClr val="FF0000"/>
                </a:solidFill>
              </a:rPr>
              <a:t>Collaborative </a:t>
            </a:r>
            <a:r>
              <a:rPr lang="en-US" dirty="0">
                <a:solidFill>
                  <a:srgbClr val="FF0000"/>
                </a:solidFill>
              </a:rPr>
              <a:t>relationships </a:t>
            </a:r>
            <a:r>
              <a:rPr lang="en-US" dirty="0"/>
              <a:t>with </a:t>
            </a:r>
            <a:r>
              <a:rPr lang="en-US" dirty="0" smtClean="0"/>
              <a:t>Mental Health </a:t>
            </a:r>
            <a:r>
              <a:rPr lang="en-US" dirty="0"/>
              <a:t>specialists </a:t>
            </a:r>
            <a:r>
              <a:rPr lang="en-US" i="1" u="sng" dirty="0">
                <a:solidFill>
                  <a:srgbClr val="000000"/>
                </a:solidFill>
              </a:rPr>
              <a:t>must</a:t>
            </a:r>
            <a:r>
              <a:rPr lang="en-US" dirty="0"/>
              <a:t> precede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8001000" cy="365125"/>
          </a:xfrm>
        </p:spPr>
        <p:txBody>
          <a:bodyPr/>
          <a:lstStyle/>
          <a:p>
            <a:r>
              <a:rPr lang="en-US" sz="2000" dirty="0" smtClean="0"/>
              <a:t>Pediatrics, 2009, Vol 124(1):410-21.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052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0"/>
            <a:ext cx="6242957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Collaborative Relationships</a:t>
            </a:r>
            <a:endParaRPr lang="en-US" sz="4000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229054"/>
              </p:ext>
            </p:extLst>
          </p:nvPr>
        </p:nvGraphicFramePr>
        <p:xfrm>
          <a:off x="457200" y="4038600"/>
          <a:ext cx="8229600" cy="2565399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Level of Complexity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Role of 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Pediatrician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Role of 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CAP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Role of Care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Coordinator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Zero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Screening, education, health promotion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Liaison, Teaching,</a:t>
                      </a:r>
                    </a:p>
                    <a:p>
                      <a:r>
                        <a:rPr lang="en-US" dirty="0" smtClean="0"/>
                        <a:t>Advocacy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Less involved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Direct care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Consultation,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More involved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Two-Three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Co-management,</a:t>
                      </a:r>
                    </a:p>
                    <a:p>
                      <a:r>
                        <a:rPr lang="en-US" dirty="0" smtClean="0"/>
                        <a:t>Consultation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Co-management,</a:t>
                      </a:r>
                    </a:p>
                    <a:p>
                      <a:r>
                        <a:rPr lang="en-US" dirty="0" smtClean="0"/>
                        <a:t>Direct Care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Heavily involved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4659227"/>
              </p:ext>
            </p:extLst>
          </p:nvPr>
        </p:nvGraphicFramePr>
        <p:xfrm>
          <a:off x="762000" y="762000"/>
          <a:ext cx="75438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990600" y="2362200"/>
            <a:ext cx="3733800" cy="381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Z</a:t>
            </a:r>
            <a:r>
              <a:rPr lang="en-US" b="1" dirty="0" smtClean="0"/>
              <a:t>ero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3048000" y="2590800"/>
            <a:ext cx="4800600" cy="381000"/>
          </a:xfrm>
          <a:prstGeom prst="rect">
            <a:avLst/>
          </a:prstGeom>
          <a:solidFill>
            <a:srgbClr val="FF66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One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657600" y="2819400"/>
            <a:ext cx="4191000" cy="381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Two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4267200" y="3048000"/>
            <a:ext cx="3581400" cy="381000"/>
          </a:xfrm>
          <a:prstGeom prst="rect">
            <a:avLst/>
          </a:prstGeom>
          <a:solidFill>
            <a:srgbClr val="CCFFC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FF0000"/>
                </a:solidFill>
              </a:rPr>
              <a:t>Three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651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511472"/>
              </p:ext>
            </p:extLst>
          </p:nvPr>
        </p:nvGraphicFramePr>
        <p:xfrm>
          <a:off x="457200" y="107733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5707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Stage I:  The Nuts and Bolts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263" y="1417638"/>
            <a:ext cx="4536017" cy="3888015"/>
          </a:xfrm>
          <a:prstGeom prst="rect">
            <a:avLst/>
          </a:prstGeom>
        </p:spPr>
      </p:pic>
      <p:sp>
        <p:nvSpPr>
          <p:cNvPr id="6" name="TextBox 5">
            <a:hlinkClick r:id="rId3"/>
          </p:cNvPr>
          <p:cNvSpPr txBox="1"/>
          <p:nvPr/>
        </p:nvSpPr>
        <p:spPr>
          <a:xfrm>
            <a:off x="2740184" y="5776294"/>
            <a:ext cx="3520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hlinkClick r:id="rId4"/>
              </a:rPr>
              <a:t>First Visit to Clinic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85424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68085"/>
            <a:ext cx="8229600" cy="838201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DSM-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5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 Diagnoses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613164"/>
            <a:ext cx="8628063" cy="489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Anxiety Disorders:</a:t>
            </a:r>
            <a:r>
              <a:rPr lang="en-US" sz="2400" dirty="0" smtClean="0"/>
              <a:t>  Separation Anxiety, Generalized Anxiety, OCD, Social Phobia, Panic, specific phobias, PTSD, Anxiety NOS.</a:t>
            </a:r>
          </a:p>
          <a:p>
            <a:endParaRPr lang="en-US" sz="2400" dirty="0"/>
          </a:p>
          <a:p>
            <a:r>
              <a:rPr lang="en-US" sz="2400" b="1" u="sng" dirty="0" smtClean="0"/>
              <a:t>Mood Disorders:  </a:t>
            </a:r>
            <a:r>
              <a:rPr lang="en-US" sz="2400" dirty="0" smtClean="0"/>
              <a:t>Major Depressive, Dysthymia, Depression NOS, Mood NOS, Bipolar.</a:t>
            </a:r>
          </a:p>
          <a:p>
            <a:endParaRPr lang="en-US" sz="2400" dirty="0"/>
          </a:p>
          <a:p>
            <a:r>
              <a:rPr lang="en-US" sz="2400" b="1" dirty="0" smtClean="0"/>
              <a:t>**  Symptoms must cause clinically significant distress or problems     	functioning in daily life.</a:t>
            </a:r>
          </a:p>
          <a:p>
            <a:endParaRPr lang="en-US" sz="2400" b="1" dirty="0"/>
          </a:p>
          <a:p>
            <a:r>
              <a:rPr lang="en-US" sz="2400" b="1" dirty="0" smtClean="0">
                <a:solidFill>
                  <a:srgbClr val="262626"/>
                </a:solidFill>
              </a:rPr>
              <a:t>**  The condition is not due to a substance or medical issue.</a:t>
            </a:r>
            <a:endParaRPr lang="en-US" sz="2400" b="1" dirty="0" smtClean="0"/>
          </a:p>
          <a:p>
            <a:endParaRPr lang="en-US" dirty="0"/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5900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799" y="283028"/>
            <a:ext cx="8551863" cy="64225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Anxiety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799" y="1197050"/>
            <a:ext cx="8551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FF0000"/>
              </a:buClr>
            </a:pPr>
            <a:endParaRPr lang="en-US" dirty="0"/>
          </a:p>
          <a:p>
            <a:pPr lvl="1">
              <a:buClr>
                <a:srgbClr val="FF0000"/>
              </a:buClr>
            </a:pP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304799" y="1305342"/>
            <a:ext cx="8551863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charset="2"/>
              <a:buChar char="²"/>
              <a:defRPr/>
            </a:pPr>
            <a:r>
              <a:rPr lang="en-US" sz="2400" b="1" dirty="0"/>
              <a:t>All children </a:t>
            </a:r>
            <a:r>
              <a:rPr lang="en-US" sz="2400" dirty="0" smtClean="0"/>
              <a:t>experience anxiety.</a:t>
            </a:r>
            <a:endParaRPr lang="en-US" sz="2400" dirty="0"/>
          </a:p>
          <a:p>
            <a:pPr marL="342900" indent="-342900">
              <a:buClr>
                <a:srgbClr val="FF0000"/>
              </a:buClr>
              <a:buFont typeface="Wingdings" charset="2"/>
              <a:buChar char="²"/>
              <a:defRPr/>
            </a:pPr>
            <a:endParaRPr lang="en-US" sz="2400" b="1" dirty="0" smtClean="0"/>
          </a:p>
          <a:p>
            <a:pPr marL="342900" indent="-342900">
              <a:buClr>
                <a:srgbClr val="FF0000"/>
              </a:buClr>
              <a:buFont typeface="Wingdings" charset="2"/>
              <a:buChar char="²"/>
              <a:defRPr/>
            </a:pPr>
            <a:r>
              <a:rPr lang="en-US" sz="2400" b="1" dirty="0" smtClean="0"/>
              <a:t>Normal</a:t>
            </a:r>
            <a:r>
              <a:rPr lang="en-US" sz="2400" dirty="0" smtClean="0"/>
              <a:t> </a:t>
            </a:r>
            <a:r>
              <a:rPr lang="en-US" sz="2400" dirty="0"/>
              <a:t>at specific times </a:t>
            </a:r>
            <a:r>
              <a:rPr lang="en-US" sz="2400" dirty="0" smtClean="0"/>
              <a:t>in development.</a:t>
            </a:r>
          </a:p>
          <a:p>
            <a:pPr marL="800100" lvl="1" indent="-342900">
              <a:buClr>
                <a:srgbClr val="FF0000"/>
              </a:buClr>
              <a:buFont typeface="Wingdings" charset="2"/>
              <a:buChar char="²"/>
              <a:defRPr/>
            </a:pPr>
            <a:r>
              <a:rPr lang="en-US" sz="2400" dirty="0" smtClean="0"/>
              <a:t>Separation </a:t>
            </a:r>
            <a:r>
              <a:rPr lang="en-US" sz="2400" dirty="0"/>
              <a:t>anxiety = 8 months </a:t>
            </a:r>
            <a:r>
              <a:rPr lang="en-US" sz="2400" dirty="0" smtClean="0"/>
              <a:t>through </a:t>
            </a:r>
            <a:r>
              <a:rPr lang="en-US" sz="2400" dirty="0"/>
              <a:t>the preschool </a:t>
            </a:r>
            <a:r>
              <a:rPr lang="en-US" sz="2400" dirty="0" smtClean="0"/>
              <a:t>years</a:t>
            </a:r>
          </a:p>
          <a:p>
            <a:pPr marL="800100" lvl="1" indent="-342900">
              <a:buClr>
                <a:srgbClr val="FF0000"/>
              </a:buClr>
              <a:buFont typeface="Wingdings" charset="2"/>
              <a:buChar char="²"/>
              <a:defRPr/>
            </a:pPr>
            <a:r>
              <a:rPr lang="en-US" sz="2400" dirty="0" smtClean="0"/>
              <a:t>short</a:t>
            </a:r>
            <a:r>
              <a:rPr lang="en-US" sz="2400" dirty="0"/>
              <a:t>-lived fears (such as fear </a:t>
            </a:r>
            <a:r>
              <a:rPr lang="en-US" sz="2400" dirty="0" smtClean="0"/>
              <a:t>of </a:t>
            </a:r>
            <a:r>
              <a:rPr lang="en-US" sz="2400" dirty="0"/>
              <a:t>the dark, storms, animals, or strangers)</a:t>
            </a:r>
          </a:p>
          <a:p>
            <a:pPr marL="342900" indent="-342900">
              <a:buClr>
                <a:srgbClr val="FF0000"/>
              </a:buClr>
              <a:buFont typeface="Wingdings" charset="2"/>
              <a:buChar char="²"/>
              <a:defRPr/>
            </a:pPr>
            <a:endParaRPr lang="en-US" sz="2400" dirty="0" smtClean="0"/>
          </a:p>
          <a:p>
            <a:pPr marL="342900" indent="-342900">
              <a:buClr>
                <a:srgbClr val="FF0000"/>
              </a:buClr>
              <a:buFont typeface="Wingdings" charset="2"/>
              <a:buChar char="²"/>
              <a:defRPr/>
            </a:pPr>
            <a:r>
              <a:rPr lang="en-US" sz="2400" dirty="0" smtClean="0"/>
              <a:t>Anxious </a:t>
            </a:r>
            <a:r>
              <a:rPr lang="en-US" sz="2400" dirty="0"/>
              <a:t>children are often overly tense or </a:t>
            </a:r>
            <a:r>
              <a:rPr lang="en-US" sz="2400" dirty="0" smtClean="0"/>
              <a:t>uptight.</a:t>
            </a:r>
            <a:endParaRPr lang="en-US" sz="2400" dirty="0"/>
          </a:p>
          <a:p>
            <a:pPr marL="342900" indent="-342900">
              <a:buClr>
                <a:srgbClr val="FF0000"/>
              </a:buClr>
              <a:buFont typeface="Wingdings" charset="2"/>
              <a:buChar char="²"/>
              <a:defRPr/>
            </a:pPr>
            <a:endParaRPr lang="en-US" sz="2400" dirty="0" smtClean="0"/>
          </a:p>
          <a:p>
            <a:pPr marL="342900" indent="-342900">
              <a:buClr>
                <a:srgbClr val="FF0000"/>
              </a:buClr>
              <a:buFont typeface="Wingdings" charset="2"/>
              <a:buChar char="²"/>
              <a:defRPr/>
            </a:pPr>
            <a:r>
              <a:rPr lang="en-US" sz="2400" dirty="0" smtClean="0"/>
              <a:t>Parents </a:t>
            </a:r>
            <a:r>
              <a:rPr lang="en-US" sz="2400" dirty="0"/>
              <a:t>should be alert to the signs of severe </a:t>
            </a:r>
            <a:br>
              <a:rPr lang="en-US" sz="2400" dirty="0"/>
            </a:br>
            <a:r>
              <a:rPr lang="en-US" sz="2400" dirty="0"/>
              <a:t>anxiety so they can intervene early </a:t>
            </a:r>
            <a:r>
              <a:rPr lang="en-US" sz="2400" b="1" dirty="0"/>
              <a:t>to prevent loss of </a:t>
            </a:r>
            <a:r>
              <a:rPr lang="en-US" sz="2400" b="1" dirty="0" smtClean="0"/>
              <a:t>function.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915744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799" y="47171"/>
            <a:ext cx="8551863" cy="64225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Anxiety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799" y="1197050"/>
            <a:ext cx="8551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FF0000"/>
              </a:buClr>
            </a:pPr>
            <a:endParaRPr lang="en-US" dirty="0"/>
          </a:p>
          <a:p>
            <a:pPr lvl="1">
              <a:buClr>
                <a:srgbClr val="FF0000"/>
              </a:buClr>
            </a:pP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304800" y="925284"/>
            <a:ext cx="4321630" cy="5416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Clr>
                <a:srgbClr val="FF0000"/>
              </a:buClr>
              <a:buFont typeface="Wingdings" charset="2"/>
              <a:buChar char="²"/>
            </a:pPr>
            <a:r>
              <a:rPr lang="en-US" sz="2400" b="1" dirty="0" smtClean="0">
                <a:ea typeface="ＭＳ Ｐゴシック" pitchFamily="34" charset="-128"/>
              </a:rPr>
              <a:t>Constant worries </a:t>
            </a:r>
            <a:r>
              <a:rPr lang="en-US" sz="2400" dirty="0" smtClean="0">
                <a:ea typeface="ＭＳ Ｐゴシック" pitchFamily="34" charset="-128"/>
              </a:rPr>
              <a:t>or concerns about </a:t>
            </a:r>
            <a:r>
              <a:rPr lang="en-US" sz="2400" b="1" dirty="0" smtClean="0">
                <a:ea typeface="ＭＳ Ｐゴシック" pitchFamily="34" charset="-128"/>
              </a:rPr>
              <a:t>family, school, friends, or activities </a:t>
            </a:r>
          </a:p>
          <a:p>
            <a:pPr marL="342900" indent="-342900">
              <a:lnSpc>
                <a:spcPct val="90000"/>
              </a:lnSpc>
              <a:buClr>
                <a:srgbClr val="FF0000"/>
              </a:buClr>
              <a:buFont typeface="Wingdings" charset="2"/>
              <a:buChar char="²"/>
            </a:pPr>
            <a:endParaRPr lang="en-US" sz="2400" dirty="0" smtClean="0">
              <a:ea typeface="ＭＳ Ｐゴシック" pitchFamily="34" charset="-128"/>
            </a:endParaRPr>
          </a:p>
          <a:p>
            <a:pPr marL="342900" indent="-342900">
              <a:lnSpc>
                <a:spcPct val="90000"/>
              </a:lnSpc>
              <a:buClr>
                <a:srgbClr val="FF0000"/>
              </a:buClr>
              <a:buFont typeface="Wingdings" charset="2"/>
              <a:buChar char="²"/>
            </a:pPr>
            <a:r>
              <a:rPr lang="en-US" sz="2400" dirty="0" smtClean="0">
                <a:ea typeface="ＭＳ Ｐゴシック" pitchFamily="34" charset="-128"/>
              </a:rPr>
              <a:t>Many </a:t>
            </a:r>
            <a:r>
              <a:rPr lang="en-US" sz="2400" b="1" dirty="0" smtClean="0">
                <a:ea typeface="ＭＳ Ｐゴシック" pitchFamily="34" charset="-128"/>
              </a:rPr>
              <a:t>worries</a:t>
            </a:r>
            <a:r>
              <a:rPr lang="en-US" sz="2400" dirty="0" smtClean="0">
                <a:ea typeface="ＭＳ Ｐゴシック" pitchFamily="34" charset="-128"/>
              </a:rPr>
              <a:t> about things </a:t>
            </a:r>
            <a:r>
              <a:rPr lang="en-US" sz="2400" b="1" dirty="0" smtClean="0">
                <a:ea typeface="ＭＳ Ｐゴシック" pitchFamily="34" charset="-128"/>
              </a:rPr>
              <a:t>before they happen </a:t>
            </a:r>
          </a:p>
          <a:p>
            <a:pPr marL="342900" indent="-342900">
              <a:lnSpc>
                <a:spcPct val="90000"/>
              </a:lnSpc>
              <a:buClr>
                <a:srgbClr val="FF0000"/>
              </a:buClr>
              <a:buFont typeface="Wingdings" charset="2"/>
              <a:buChar char="²"/>
            </a:pPr>
            <a:endParaRPr lang="en-US" sz="2400" b="1" dirty="0" smtClean="0">
              <a:ea typeface="ＭＳ Ｐゴシック" pitchFamily="34" charset="-128"/>
            </a:endParaRPr>
          </a:p>
          <a:p>
            <a:pPr marL="342900" indent="-342900">
              <a:lnSpc>
                <a:spcPct val="90000"/>
              </a:lnSpc>
              <a:buClr>
                <a:srgbClr val="FF0000"/>
              </a:buClr>
              <a:buFont typeface="Wingdings" charset="2"/>
              <a:buChar char="²"/>
            </a:pPr>
            <a:r>
              <a:rPr lang="en-US" sz="2400" b="1" dirty="0" smtClean="0">
                <a:ea typeface="ＭＳ Ｐゴシック" pitchFamily="34" charset="-128"/>
              </a:rPr>
              <a:t>Inability to </a:t>
            </a:r>
            <a:r>
              <a:rPr lang="ja-JP" altLang="en-US" sz="2400" b="1" dirty="0" smtClean="0">
                <a:ea typeface="ＭＳ Ｐゴシック" pitchFamily="34" charset="-128"/>
              </a:rPr>
              <a:t>“</a:t>
            </a:r>
            <a:r>
              <a:rPr lang="en-US" altLang="ja-JP" sz="2400" b="1" dirty="0" smtClean="0">
                <a:ea typeface="ＭＳ Ｐゴシック" pitchFamily="34" charset="-128"/>
              </a:rPr>
              <a:t>shut off</a:t>
            </a:r>
            <a:r>
              <a:rPr lang="ja-JP" altLang="en-US" sz="2400" b="1" dirty="0" smtClean="0">
                <a:ea typeface="ＭＳ Ｐゴシック" pitchFamily="34" charset="-128"/>
              </a:rPr>
              <a:t>”</a:t>
            </a:r>
            <a:r>
              <a:rPr lang="en-US" altLang="ja-JP" sz="2400" b="1" dirty="0" smtClean="0">
                <a:ea typeface="ＭＳ Ｐゴシック" pitchFamily="34" charset="-128"/>
              </a:rPr>
              <a:t> </a:t>
            </a:r>
            <a:r>
              <a:rPr lang="en-US" altLang="ja-JP" sz="2400" dirty="0" smtClean="0">
                <a:ea typeface="ＭＳ Ｐゴシック" pitchFamily="34" charset="-128"/>
              </a:rPr>
              <a:t>the worry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endParaRPr lang="en-US" sz="2400" dirty="0" smtClean="0">
              <a:ea typeface="ＭＳ Ｐゴシック" pitchFamily="34" charset="-128"/>
            </a:endParaRPr>
          </a:p>
          <a:p>
            <a:pPr marL="342900" indent="-342900">
              <a:lnSpc>
                <a:spcPct val="90000"/>
              </a:lnSpc>
              <a:buClr>
                <a:srgbClr val="FF0000"/>
              </a:buClr>
              <a:buFont typeface="Wingdings" charset="2"/>
              <a:buChar char="²"/>
            </a:pPr>
            <a:r>
              <a:rPr lang="en-US" sz="2400" dirty="0" smtClean="0">
                <a:ea typeface="ＭＳ Ｐゴシック" pitchFamily="34" charset="-128"/>
              </a:rPr>
              <a:t>Fears of </a:t>
            </a:r>
            <a:r>
              <a:rPr lang="en-US" sz="2400" b="1" dirty="0" smtClean="0">
                <a:ea typeface="ＭＳ Ｐゴシック" pitchFamily="34" charset="-128"/>
              </a:rPr>
              <a:t>embarrassment</a:t>
            </a:r>
            <a:r>
              <a:rPr lang="en-US" sz="2400" dirty="0" smtClean="0">
                <a:ea typeface="ＭＳ Ｐゴシック" pitchFamily="34" charset="-128"/>
              </a:rPr>
              <a:t> or making mistakes </a:t>
            </a:r>
          </a:p>
          <a:p>
            <a:pPr marL="342900" indent="-342900">
              <a:lnSpc>
                <a:spcPct val="90000"/>
              </a:lnSpc>
              <a:buClr>
                <a:srgbClr val="FF0000"/>
              </a:buClr>
              <a:buFont typeface="Wingdings" charset="2"/>
              <a:buChar char="²"/>
            </a:pPr>
            <a:endParaRPr lang="en-US" sz="2400" dirty="0" smtClean="0">
              <a:ea typeface="ＭＳ Ｐゴシック" pitchFamily="34" charset="-128"/>
            </a:endParaRPr>
          </a:p>
          <a:p>
            <a:pPr marL="342900" indent="-342900">
              <a:lnSpc>
                <a:spcPct val="90000"/>
              </a:lnSpc>
              <a:buClr>
                <a:srgbClr val="FF0000"/>
              </a:buClr>
              <a:buFont typeface="Wingdings" charset="2"/>
              <a:buChar char="²"/>
            </a:pPr>
            <a:r>
              <a:rPr lang="en-US" sz="2400" dirty="0" smtClean="0">
                <a:ea typeface="ＭＳ Ｐゴシック" pitchFamily="34" charset="-128"/>
              </a:rPr>
              <a:t>Low self esteem and lack </a:t>
            </a:r>
            <a:r>
              <a:rPr lang="en-US" sz="2400" b="1" dirty="0" smtClean="0">
                <a:ea typeface="ＭＳ Ｐゴシック" pitchFamily="34" charset="-128"/>
              </a:rPr>
              <a:t>of self-confidence </a:t>
            </a:r>
          </a:p>
          <a:p>
            <a:pPr>
              <a:lnSpc>
                <a:spcPct val="90000"/>
              </a:lnSpc>
            </a:pPr>
            <a:endParaRPr lang="en-US" sz="2400" b="1" dirty="0" smtClean="0">
              <a:ea typeface="ＭＳ Ｐゴシック" pitchFamily="34" charset="-128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5162700" y="1075751"/>
            <a:ext cx="3364827" cy="4381500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solidFill>
              <a:schemeClr val="accent1"/>
            </a:solidFill>
          </a:ln>
        </p:spPr>
        <p:txBody>
          <a:bodyPr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FF0000"/>
              </a:buClr>
              <a:buNone/>
              <a:defRPr/>
            </a:pPr>
            <a:r>
              <a:rPr lang="en-US" sz="2400" b="1" u="sng" dirty="0" smtClean="0"/>
              <a:t>Other Symptoms:</a:t>
            </a:r>
          </a:p>
          <a:p>
            <a:pPr marL="0" indent="0">
              <a:buClr>
                <a:srgbClr val="FF0000"/>
              </a:buClr>
              <a:buNone/>
              <a:defRPr/>
            </a:pPr>
            <a:endParaRPr lang="en-US" sz="2400" b="1" dirty="0" smtClean="0"/>
          </a:p>
          <a:p>
            <a:pPr>
              <a:buClr>
                <a:srgbClr val="FF0000"/>
              </a:buClr>
              <a:buFont typeface="Wingdings" charset="2"/>
              <a:buChar char="²"/>
              <a:defRPr/>
            </a:pPr>
            <a:r>
              <a:rPr lang="en-US" sz="2400" b="1" dirty="0" smtClean="0"/>
              <a:t>Restlessness</a:t>
            </a:r>
          </a:p>
          <a:p>
            <a:pPr>
              <a:buClr>
                <a:srgbClr val="FF0000"/>
              </a:buClr>
              <a:buFont typeface="Wingdings" charset="2"/>
              <a:buChar char="²"/>
              <a:defRPr/>
            </a:pPr>
            <a:r>
              <a:rPr lang="en-US" sz="2400" b="1" dirty="0" smtClean="0"/>
              <a:t>Fatigue</a:t>
            </a:r>
          </a:p>
          <a:p>
            <a:pPr>
              <a:buClr>
                <a:srgbClr val="FF0000"/>
              </a:buClr>
              <a:buFont typeface="Wingdings" charset="2"/>
              <a:buChar char="²"/>
              <a:defRPr/>
            </a:pPr>
            <a:r>
              <a:rPr lang="en-US" sz="2400" b="1" dirty="0" smtClean="0"/>
              <a:t>Poor concentration</a:t>
            </a:r>
          </a:p>
          <a:p>
            <a:pPr>
              <a:buClr>
                <a:srgbClr val="FF0000"/>
              </a:buClr>
              <a:buFont typeface="Wingdings" charset="2"/>
              <a:buChar char="²"/>
              <a:defRPr/>
            </a:pPr>
            <a:r>
              <a:rPr lang="en-US" sz="2400" b="1" dirty="0" smtClean="0"/>
              <a:t>Irritability</a:t>
            </a:r>
          </a:p>
          <a:p>
            <a:pPr>
              <a:buClr>
                <a:srgbClr val="FF0000"/>
              </a:buClr>
              <a:buFont typeface="Wingdings" charset="2"/>
              <a:buChar char="²"/>
              <a:defRPr/>
            </a:pPr>
            <a:r>
              <a:rPr lang="en-US" sz="2400" b="1" dirty="0" smtClean="0"/>
              <a:t>Muscle tension</a:t>
            </a:r>
          </a:p>
          <a:p>
            <a:pPr>
              <a:buClr>
                <a:srgbClr val="FF0000"/>
              </a:buClr>
              <a:buFont typeface="Wingdings" charset="2"/>
              <a:buChar char="²"/>
              <a:defRPr/>
            </a:pPr>
            <a:r>
              <a:rPr lang="en-US" sz="2400" b="1" dirty="0" smtClean="0"/>
              <a:t>Trouble sleeping</a:t>
            </a:r>
          </a:p>
          <a:p>
            <a:pPr marL="274320" indent="-274320">
              <a:buFont typeface="Wingdings"/>
              <a:buChar char=""/>
              <a:defRPr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696150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2296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Disclosure: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5714" y="2127156"/>
            <a:ext cx="7674429" cy="261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en-US" dirty="0"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Arial" charset="0"/>
              </a:rPr>
              <a:t>The content of this presentation does not relate to any product of a commercial entity; therefore, </a:t>
            </a:r>
            <a:r>
              <a:rPr lang="en-US" sz="2400" dirty="0" smtClean="0">
                <a:latin typeface="Arial" charset="0"/>
              </a:rPr>
              <a:t>I have no </a:t>
            </a:r>
            <a:r>
              <a:rPr lang="en-US" sz="2400" dirty="0">
                <a:latin typeface="Arial" charset="0"/>
              </a:rPr>
              <a:t>relationships to report.  </a:t>
            </a:r>
            <a:endParaRPr lang="en-US" sz="2400" dirty="0" smtClean="0"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endParaRPr lang="en-US" sz="2400" dirty="0"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latin typeface="Arial" charset="0"/>
              </a:rPr>
              <a:t>I </a:t>
            </a:r>
            <a:r>
              <a:rPr lang="en-US" sz="2400" dirty="0">
                <a:latin typeface="Arial" charset="0"/>
              </a:rPr>
              <a:t>will be discussing off-label use of antidepressants in pediatric populations.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069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799" y="283028"/>
            <a:ext cx="8551863" cy="64225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Depression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799" y="1197050"/>
            <a:ext cx="855186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SzPts val="2200"/>
              <a:buFont typeface="Wingdings" charset="2"/>
              <a:buChar char="²"/>
            </a:pPr>
            <a:r>
              <a:rPr lang="en-US" sz="2400" dirty="0">
                <a:solidFill>
                  <a:srgbClr val="000000"/>
                </a:solidFill>
                <a:ea typeface="ＭＳ Ｐゴシック"/>
              </a:rPr>
              <a:t>Feelings of depression </a:t>
            </a:r>
            <a:r>
              <a:rPr lang="en-US" sz="2400" b="1" dirty="0">
                <a:solidFill>
                  <a:srgbClr val="000000"/>
                </a:solidFill>
                <a:ea typeface="ＭＳ Ｐゴシック"/>
              </a:rPr>
              <a:t>persist and interfere </a:t>
            </a:r>
            <a:r>
              <a:rPr lang="en-US" sz="2400" dirty="0">
                <a:solidFill>
                  <a:srgbClr val="000000"/>
                </a:solidFill>
                <a:ea typeface="ＭＳ Ｐゴシック"/>
              </a:rPr>
              <a:t>with a child or adolescent</a:t>
            </a:r>
            <a:r>
              <a:rPr lang="fr-FR" altLang="ja-JP" sz="2400" dirty="0">
                <a:solidFill>
                  <a:srgbClr val="000000"/>
                </a:solidFill>
              </a:rPr>
              <a:t>’s </a:t>
            </a:r>
            <a:r>
              <a:rPr lang="fr-FR" altLang="ja-JP" sz="2400" dirty="0" err="1">
                <a:solidFill>
                  <a:srgbClr val="000000"/>
                </a:solidFill>
              </a:rPr>
              <a:t>ability</a:t>
            </a:r>
            <a:r>
              <a:rPr lang="fr-FR" altLang="ja-JP" sz="2400" dirty="0">
                <a:solidFill>
                  <a:srgbClr val="000000"/>
                </a:solidFill>
              </a:rPr>
              <a:t> to </a:t>
            </a:r>
            <a:r>
              <a:rPr lang="fr-FR" altLang="ja-JP" sz="2400" dirty="0" err="1">
                <a:solidFill>
                  <a:srgbClr val="000000"/>
                </a:solidFill>
              </a:rPr>
              <a:t>function</a:t>
            </a:r>
            <a:r>
              <a:rPr lang="fr-FR" altLang="ja-JP" sz="2400" dirty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buClr>
                <a:srgbClr val="FF0000"/>
              </a:buClr>
              <a:buFont typeface="Wingdings" charset="2"/>
              <a:buChar char="²"/>
            </a:pPr>
            <a:endParaRPr lang="fr-FR" sz="2400" dirty="0">
              <a:solidFill>
                <a:srgbClr val="000000"/>
              </a:solidFill>
              <a:ea typeface="ＭＳ Ｐゴシック"/>
            </a:endParaRPr>
          </a:p>
          <a:p>
            <a:pPr marL="342900" indent="-342900">
              <a:buClr>
                <a:srgbClr val="FF0000"/>
              </a:buClr>
              <a:buSzPts val="2200"/>
              <a:buFont typeface="Wingdings" charset="2"/>
              <a:buChar char="²"/>
            </a:pPr>
            <a:r>
              <a:rPr lang="fr-FR" sz="2400" b="1" dirty="0">
                <a:solidFill>
                  <a:srgbClr val="000000"/>
                </a:solidFill>
                <a:ea typeface="ＭＳ Ｐゴシック"/>
              </a:rPr>
              <a:t>5 percent of </a:t>
            </a:r>
            <a:r>
              <a:rPr lang="fr-FR" sz="2400" b="1" dirty="0" err="1">
                <a:solidFill>
                  <a:srgbClr val="000000"/>
                </a:solidFill>
                <a:ea typeface="ＭＳ Ｐゴシック"/>
              </a:rPr>
              <a:t>children</a:t>
            </a:r>
            <a:r>
              <a:rPr lang="fr-FR" sz="2400" b="1" dirty="0">
                <a:solidFill>
                  <a:srgbClr val="000000"/>
                </a:solidFill>
                <a:ea typeface="ＭＳ Ｐゴシック"/>
              </a:rPr>
              <a:t> and </a:t>
            </a:r>
            <a:r>
              <a:rPr lang="fr-FR" sz="2400" b="1" dirty="0" smtClean="0">
                <a:solidFill>
                  <a:srgbClr val="000000"/>
                </a:solidFill>
                <a:ea typeface="ＭＳ Ｐゴシック"/>
              </a:rPr>
              <a:t>adolescents </a:t>
            </a:r>
            <a:r>
              <a:rPr lang="fr-FR" sz="2400" dirty="0" smtClean="0">
                <a:solidFill>
                  <a:srgbClr val="000000"/>
                </a:solidFill>
                <a:ea typeface="ＭＳ Ｐゴシック"/>
              </a:rPr>
              <a:t>in </a:t>
            </a:r>
            <a:r>
              <a:rPr lang="fr-FR" sz="2400" dirty="0">
                <a:solidFill>
                  <a:srgbClr val="000000"/>
                </a:solidFill>
                <a:ea typeface="ＭＳ Ｐゴシック"/>
              </a:rPr>
              <a:t>the </a:t>
            </a:r>
            <a:r>
              <a:rPr lang="fr-FR" sz="2400" dirty="0" err="1">
                <a:solidFill>
                  <a:srgbClr val="000000"/>
                </a:solidFill>
                <a:ea typeface="ＭＳ Ｐゴシック"/>
              </a:rPr>
              <a:t>general</a:t>
            </a:r>
            <a:r>
              <a:rPr lang="fr-FR" sz="2400" dirty="0">
                <a:solidFill>
                  <a:srgbClr val="000000"/>
                </a:solidFill>
                <a:ea typeface="ＭＳ Ｐゴシック"/>
              </a:rPr>
              <a:t> population </a:t>
            </a:r>
            <a:r>
              <a:rPr lang="fr-FR" sz="2400" dirty="0" err="1">
                <a:solidFill>
                  <a:srgbClr val="000000"/>
                </a:solidFill>
                <a:ea typeface="ＭＳ Ｐゴシック"/>
              </a:rPr>
              <a:t>suffer</a:t>
            </a:r>
            <a:r>
              <a:rPr lang="fr-FR" sz="2400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a typeface="ＭＳ Ｐゴシック"/>
              </a:rPr>
              <a:t>from</a:t>
            </a:r>
            <a:r>
              <a:rPr lang="fr-FR" sz="2400" dirty="0" smtClean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a typeface="ＭＳ Ｐゴシック"/>
              </a:rPr>
              <a:t>depression</a:t>
            </a:r>
            <a:r>
              <a:rPr lang="fr-FR" sz="2400" dirty="0" smtClean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fr-FR" sz="2400" dirty="0" err="1">
                <a:solidFill>
                  <a:srgbClr val="000000"/>
                </a:solidFill>
                <a:ea typeface="ＭＳ Ｐゴシック"/>
              </a:rPr>
              <a:t>at</a:t>
            </a:r>
            <a:r>
              <a:rPr lang="fr-FR" sz="2400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fr-FR" sz="2400" dirty="0" err="1">
                <a:solidFill>
                  <a:srgbClr val="000000"/>
                </a:solidFill>
                <a:ea typeface="ＭＳ Ｐゴシック"/>
              </a:rPr>
              <a:t>any</a:t>
            </a:r>
            <a:r>
              <a:rPr lang="fr-FR" sz="2400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fr-FR" sz="2400" dirty="0" err="1">
                <a:solidFill>
                  <a:srgbClr val="000000"/>
                </a:solidFill>
                <a:ea typeface="ＭＳ Ｐゴシック"/>
              </a:rPr>
              <a:t>given</a:t>
            </a:r>
            <a:r>
              <a:rPr lang="fr-FR" sz="2400" dirty="0">
                <a:solidFill>
                  <a:srgbClr val="000000"/>
                </a:solidFill>
                <a:ea typeface="ＭＳ Ｐゴシック"/>
              </a:rPr>
              <a:t> point in time</a:t>
            </a:r>
            <a:r>
              <a:rPr lang="fr-FR" sz="2400" dirty="0" smtClean="0">
                <a:solidFill>
                  <a:srgbClr val="000000"/>
                </a:solidFill>
                <a:ea typeface="ＭＳ Ｐゴシック"/>
              </a:rPr>
              <a:t>.</a:t>
            </a:r>
            <a:endParaRPr lang="fr-FR" sz="2400" dirty="0">
              <a:solidFill>
                <a:srgbClr val="000000"/>
              </a:solidFill>
              <a:ea typeface="ＭＳ Ｐゴシック"/>
            </a:endParaRPr>
          </a:p>
          <a:p>
            <a:pPr marL="342900" indent="-342900">
              <a:buClr>
                <a:srgbClr val="FF0000"/>
              </a:buClr>
              <a:buFont typeface="Wingdings" charset="2"/>
              <a:buChar char="²"/>
            </a:pPr>
            <a:endParaRPr lang="fr-FR" sz="2400" dirty="0">
              <a:solidFill>
                <a:srgbClr val="000000"/>
              </a:solidFill>
              <a:ea typeface="ＭＳ Ｐゴシック"/>
            </a:endParaRPr>
          </a:p>
          <a:p>
            <a:pPr marL="342900" indent="-342900">
              <a:buClr>
                <a:srgbClr val="FF0000"/>
              </a:buClr>
              <a:buSzPts val="2200"/>
              <a:buFont typeface="Wingdings" charset="2"/>
              <a:buChar char="²"/>
            </a:pPr>
            <a:r>
              <a:rPr lang="fr-FR" sz="2400" dirty="0" err="1">
                <a:solidFill>
                  <a:srgbClr val="000000"/>
                </a:solidFill>
                <a:ea typeface="ＭＳ Ｐゴシック"/>
              </a:rPr>
              <a:t>Higher</a:t>
            </a:r>
            <a:r>
              <a:rPr lang="fr-FR" sz="2400" dirty="0">
                <a:solidFill>
                  <a:srgbClr val="000000"/>
                </a:solidFill>
                <a:ea typeface="ＭＳ Ｐゴシック"/>
              </a:rPr>
              <a:t> rates </a:t>
            </a:r>
            <a:r>
              <a:rPr lang="fr-FR" sz="2400" dirty="0" err="1">
                <a:solidFill>
                  <a:srgbClr val="000000"/>
                </a:solidFill>
                <a:ea typeface="ＭＳ Ｐゴシック"/>
              </a:rPr>
              <a:t>after</a:t>
            </a:r>
            <a:r>
              <a:rPr lang="fr-FR" sz="2400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fr-FR" sz="2400" b="1" dirty="0" err="1" smtClean="0">
                <a:solidFill>
                  <a:srgbClr val="000000"/>
                </a:solidFill>
                <a:ea typeface="ＭＳ Ｐゴシック"/>
              </a:rPr>
              <a:t>puberty</a:t>
            </a:r>
            <a:r>
              <a:rPr lang="fr-FR" sz="2400" b="1" dirty="0" smtClean="0">
                <a:solidFill>
                  <a:srgbClr val="000000"/>
                </a:solidFill>
                <a:ea typeface="ＭＳ Ｐゴシック"/>
              </a:rPr>
              <a:t>.</a:t>
            </a:r>
          </a:p>
          <a:p>
            <a:pPr>
              <a:buClr>
                <a:srgbClr val="FF0000"/>
              </a:buClr>
              <a:buSzPts val="2200"/>
            </a:pPr>
            <a:endParaRPr lang="fr-FR" sz="2400" dirty="0">
              <a:solidFill>
                <a:srgbClr val="000000"/>
              </a:solidFill>
              <a:ea typeface="ＭＳ Ｐゴシック"/>
            </a:endParaRPr>
          </a:p>
          <a:p>
            <a:pPr marL="342900" indent="-342900">
              <a:buClr>
                <a:srgbClr val="FF0000"/>
              </a:buClr>
              <a:buSzPts val="2200"/>
              <a:buFont typeface="Wingdings" charset="2"/>
              <a:buChar char="²"/>
            </a:pPr>
            <a:r>
              <a:rPr lang="fr-FR" sz="2400" dirty="0" err="1">
                <a:solidFill>
                  <a:srgbClr val="000000"/>
                </a:solidFill>
                <a:ea typeface="ＭＳ Ｐゴシック"/>
              </a:rPr>
              <a:t>Depression</a:t>
            </a:r>
            <a:r>
              <a:rPr lang="fr-FR" sz="2400" dirty="0">
                <a:solidFill>
                  <a:srgbClr val="000000"/>
                </a:solidFill>
                <a:ea typeface="ＭＳ Ｐゴシック"/>
              </a:rPr>
              <a:t> tends to </a:t>
            </a:r>
            <a:r>
              <a:rPr lang="fr-FR" sz="2400" b="1" dirty="0" err="1">
                <a:solidFill>
                  <a:srgbClr val="000000"/>
                </a:solidFill>
                <a:ea typeface="ＭＳ Ｐゴシック"/>
              </a:rPr>
              <a:t>run</a:t>
            </a:r>
            <a:r>
              <a:rPr lang="fr-FR" sz="2400" b="1" dirty="0">
                <a:solidFill>
                  <a:srgbClr val="000000"/>
                </a:solidFill>
                <a:ea typeface="ＭＳ Ｐゴシック"/>
              </a:rPr>
              <a:t> in </a:t>
            </a:r>
            <a:r>
              <a:rPr lang="fr-FR" sz="2400" b="1" dirty="0" err="1">
                <a:solidFill>
                  <a:srgbClr val="000000"/>
                </a:solidFill>
                <a:ea typeface="ＭＳ Ｐゴシック"/>
              </a:rPr>
              <a:t>families</a:t>
            </a:r>
            <a:r>
              <a:rPr lang="fr-FR" sz="2400" dirty="0">
                <a:solidFill>
                  <a:srgbClr val="000000"/>
                </a:solidFill>
                <a:ea typeface="ＭＳ Ｐゴシック"/>
              </a:rPr>
              <a:t>.</a:t>
            </a:r>
          </a:p>
          <a:p>
            <a:pPr marL="342900" indent="-342900">
              <a:buClr>
                <a:srgbClr val="FF0000"/>
              </a:buClr>
              <a:buFont typeface="Wingdings" charset="2"/>
              <a:buChar char="²"/>
            </a:pPr>
            <a:endParaRPr lang="fr-FR" sz="2400" dirty="0">
              <a:solidFill>
                <a:srgbClr val="000000"/>
              </a:solidFill>
              <a:ea typeface="ＭＳ Ｐゴシック"/>
            </a:endParaRPr>
          </a:p>
          <a:p>
            <a:pPr marL="342900" indent="-342900">
              <a:buClr>
                <a:srgbClr val="FF0000"/>
              </a:buClr>
              <a:buSzPts val="2200"/>
              <a:buFont typeface="Wingdings" charset="2"/>
              <a:buChar char="²"/>
            </a:pPr>
            <a:r>
              <a:rPr lang="fr-FR" sz="2400" dirty="0">
                <a:solidFill>
                  <a:srgbClr val="000000"/>
                </a:solidFill>
                <a:ea typeface="ＭＳ Ｐゴシック"/>
              </a:rPr>
              <a:t>The </a:t>
            </a:r>
            <a:r>
              <a:rPr lang="fr-FR" sz="2400" dirty="0" err="1">
                <a:solidFill>
                  <a:srgbClr val="000000"/>
                </a:solidFill>
                <a:ea typeface="ＭＳ Ｐゴシック"/>
              </a:rPr>
              <a:t>behavior</a:t>
            </a:r>
            <a:r>
              <a:rPr lang="fr-FR" sz="2400" dirty="0">
                <a:solidFill>
                  <a:srgbClr val="000000"/>
                </a:solidFill>
                <a:ea typeface="ＭＳ Ｐゴシック"/>
              </a:rPr>
              <a:t> of </a:t>
            </a:r>
            <a:r>
              <a:rPr lang="fr-FR" sz="2400" dirty="0" err="1">
                <a:solidFill>
                  <a:srgbClr val="000000"/>
                </a:solidFill>
                <a:ea typeface="ＭＳ Ｐゴシック"/>
              </a:rPr>
              <a:t>depressed</a:t>
            </a:r>
            <a:r>
              <a:rPr lang="fr-FR" sz="2400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fr-FR" sz="2400" dirty="0" err="1">
                <a:solidFill>
                  <a:srgbClr val="000000"/>
                </a:solidFill>
                <a:ea typeface="ＭＳ Ｐゴシック"/>
              </a:rPr>
              <a:t>children</a:t>
            </a:r>
            <a:r>
              <a:rPr lang="fr-FR" sz="2400" dirty="0">
                <a:solidFill>
                  <a:srgbClr val="000000"/>
                </a:solidFill>
                <a:ea typeface="ＭＳ Ｐゴシック"/>
              </a:rPr>
              <a:t> and teenagers </a:t>
            </a:r>
            <a:r>
              <a:rPr lang="fr-FR" sz="2400" b="1" dirty="0" err="1">
                <a:solidFill>
                  <a:srgbClr val="000000"/>
                </a:solidFill>
                <a:ea typeface="ＭＳ Ｐゴシック"/>
              </a:rPr>
              <a:t>may</a:t>
            </a:r>
            <a:r>
              <a:rPr lang="fr-FR" sz="2400" b="1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a typeface="ＭＳ Ｐゴシック"/>
              </a:rPr>
              <a:t>differ</a:t>
            </a:r>
            <a:r>
              <a:rPr lang="fr-FR" sz="2400" b="1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fr-FR" sz="2400" dirty="0" err="1">
                <a:solidFill>
                  <a:srgbClr val="000000"/>
                </a:solidFill>
                <a:ea typeface="ＭＳ Ｐゴシック"/>
              </a:rPr>
              <a:t>from</a:t>
            </a:r>
            <a:r>
              <a:rPr lang="fr-FR" sz="2400" dirty="0">
                <a:solidFill>
                  <a:srgbClr val="000000"/>
                </a:solidFill>
                <a:ea typeface="ＭＳ Ｐゴシック"/>
              </a:rPr>
              <a:t> the </a:t>
            </a:r>
            <a:r>
              <a:rPr lang="fr-FR" sz="2400" dirty="0" err="1">
                <a:solidFill>
                  <a:srgbClr val="000000"/>
                </a:solidFill>
                <a:ea typeface="ＭＳ Ｐゴシック"/>
              </a:rPr>
              <a:t>behavior</a:t>
            </a:r>
            <a:r>
              <a:rPr lang="fr-FR" sz="2400" dirty="0">
                <a:solidFill>
                  <a:srgbClr val="000000"/>
                </a:solidFill>
                <a:ea typeface="ＭＳ Ｐゴシック"/>
              </a:rPr>
              <a:t> of </a:t>
            </a:r>
            <a:r>
              <a:rPr lang="fr-FR" sz="2400" dirty="0" err="1">
                <a:solidFill>
                  <a:srgbClr val="000000"/>
                </a:solidFill>
                <a:ea typeface="ＭＳ Ｐゴシック"/>
              </a:rPr>
              <a:t>depressed</a:t>
            </a:r>
            <a:r>
              <a:rPr lang="fr-FR" sz="2400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fr-FR" sz="2400" dirty="0" err="1">
                <a:solidFill>
                  <a:srgbClr val="000000"/>
                </a:solidFill>
                <a:ea typeface="ＭＳ Ｐゴシック"/>
              </a:rPr>
              <a:t>adults</a:t>
            </a:r>
            <a:r>
              <a:rPr lang="fr-FR" sz="2400" dirty="0">
                <a:solidFill>
                  <a:srgbClr val="000000"/>
                </a:solidFill>
                <a:ea typeface="ＭＳ Ｐゴシック"/>
              </a:rPr>
              <a:t>.</a:t>
            </a:r>
          </a:p>
          <a:p>
            <a:pPr lvl="1">
              <a:buClr>
                <a:srgbClr val="FF0000"/>
              </a:buClr>
            </a:pPr>
            <a:endParaRPr lang="en-US" dirty="0"/>
          </a:p>
          <a:p>
            <a:pPr lvl="1">
              <a:buClr>
                <a:srgbClr val="FF0000"/>
              </a:buClr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27828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799" y="137885"/>
            <a:ext cx="8551863" cy="64225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Depression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799" y="789079"/>
            <a:ext cx="855186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Wingdings" charset="2"/>
              <a:buChar char="²"/>
              <a:defRPr/>
            </a:pPr>
            <a:r>
              <a:rPr lang="en-US" sz="2800" dirty="0" smtClean="0"/>
              <a:t>DSM-</a:t>
            </a:r>
            <a:r>
              <a:rPr lang="en-US" sz="2800" dirty="0"/>
              <a:t>5</a:t>
            </a:r>
            <a:r>
              <a:rPr lang="en-US" sz="2800" dirty="0" smtClean="0"/>
              <a:t> </a:t>
            </a:r>
            <a:r>
              <a:rPr lang="en-US" sz="2800" dirty="0"/>
              <a:t>Criteria </a:t>
            </a:r>
            <a:r>
              <a:rPr lang="en-US" sz="2800" dirty="0" smtClean="0"/>
              <a:t>(</a:t>
            </a:r>
            <a:r>
              <a:rPr lang="en-US" sz="2000" b="1" dirty="0" smtClean="0"/>
              <a:t>SIGECAPS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dirty="0"/>
              <a:t>for 2+ </a:t>
            </a:r>
            <a:r>
              <a:rPr lang="en-US" sz="2000" dirty="0" smtClean="0"/>
              <a:t>weeks)</a:t>
            </a:r>
            <a:endParaRPr lang="en-US" sz="2400" dirty="0"/>
          </a:p>
          <a:p>
            <a:pPr marL="708660" lvl="1" indent="-342900">
              <a:buClr>
                <a:srgbClr val="FF0000"/>
              </a:buClr>
              <a:buSzPct val="50000"/>
              <a:buFont typeface="Wingdings" charset="2"/>
              <a:buChar char=""/>
              <a:defRPr/>
            </a:pPr>
            <a:r>
              <a:rPr lang="en-US" sz="2400" b="1" dirty="0" smtClean="0"/>
              <a:t>S</a:t>
            </a:r>
            <a:r>
              <a:rPr lang="en-US" sz="2400" dirty="0" smtClean="0"/>
              <a:t>leep </a:t>
            </a:r>
            <a:r>
              <a:rPr lang="en-US" sz="2400" dirty="0"/>
              <a:t>Disturbance</a:t>
            </a:r>
          </a:p>
          <a:p>
            <a:pPr marL="708660" lvl="1" indent="-342900">
              <a:buClr>
                <a:srgbClr val="FF0000"/>
              </a:buClr>
              <a:buSzPct val="50000"/>
              <a:buFont typeface="Wingdings" charset="2"/>
              <a:buChar char=""/>
              <a:defRPr/>
            </a:pPr>
            <a:r>
              <a:rPr lang="en-US" sz="2400" b="1" i="1" dirty="0"/>
              <a:t>I</a:t>
            </a:r>
            <a:r>
              <a:rPr lang="en-US" sz="2400" i="1" dirty="0"/>
              <a:t>rritability</a:t>
            </a:r>
          </a:p>
          <a:p>
            <a:pPr marL="708660" lvl="1" indent="-342900">
              <a:buClr>
                <a:srgbClr val="FF0000"/>
              </a:buClr>
              <a:buSzPct val="50000"/>
              <a:buFont typeface="Wingdings" charset="2"/>
              <a:buChar char=""/>
              <a:defRPr/>
            </a:pPr>
            <a:r>
              <a:rPr lang="en-US" sz="2400" b="1" dirty="0"/>
              <a:t>G</a:t>
            </a:r>
            <a:r>
              <a:rPr lang="en-US" sz="2400" dirty="0"/>
              <a:t>uilt </a:t>
            </a:r>
          </a:p>
          <a:p>
            <a:pPr marL="708660" lvl="1" indent="-342900">
              <a:buClr>
                <a:srgbClr val="FF0000"/>
              </a:buClr>
              <a:buSzPct val="50000"/>
              <a:buFont typeface="Wingdings" charset="2"/>
              <a:buChar char=""/>
              <a:defRPr/>
            </a:pPr>
            <a:r>
              <a:rPr lang="en-US" sz="2400" b="1" dirty="0"/>
              <a:t>E</a:t>
            </a:r>
            <a:r>
              <a:rPr lang="en-US" sz="2400" dirty="0"/>
              <a:t>nergy </a:t>
            </a:r>
          </a:p>
          <a:p>
            <a:pPr marL="708660" lvl="1" indent="-342900">
              <a:buClr>
                <a:srgbClr val="FF0000"/>
              </a:buClr>
              <a:buSzPct val="50000"/>
              <a:buFont typeface="Wingdings" charset="2"/>
              <a:buChar char=""/>
              <a:defRPr/>
            </a:pPr>
            <a:r>
              <a:rPr lang="en-US" sz="2400" b="1" dirty="0"/>
              <a:t>C</a:t>
            </a:r>
            <a:r>
              <a:rPr lang="en-US" sz="2400" dirty="0"/>
              <a:t>oncentration </a:t>
            </a:r>
          </a:p>
          <a:p>
            <a:pPr marL="708660" lvl="1" indent="-342900">
              <a:buClr>
                <a:srgbClr val="FF0000"/>
              </a:buClr>
              <a:buSzPct val="50000"/>
              <a:buFont typeface="Wingdings" charset="2"/>
              <a:buChar char=""/>
              <a:defRPr/>
            </a:pPr>
            <a:r>
              <a:rPr lang="en-US" sz="2400" b="1" dirty="0"/>
              <a:t>A</a:t>
            </a:r>
            <a:r>
              <a:rPr lang="en-US" sz="2400" dirty="0"/>
              <a:t>ppetite </a:t>
            </a:r>
          </a:p>
          <a:p>
            <a:pPr marL="708660" lvl="1" indent="-342900">
              <a:buClr>
                <a:srgbClr val="FF0000"/>
              </a:buClr>
              <a:buSzPct val="50000"/>
              <a:buFont typeface="Wingdings" charset="2"/>
              <a:buChar char=""/>
              <a:defRPr/>
            </a:pPr>
            <a:r>
              <a:rPr lang="en-US" sz="2400" b="1" dirty="0"/>
              <a:t>P</a:t>
            </a:r>
            <a:r>
              <a:rPr lang="en-US" sz="2400" dirty="0"/>
              <a:t>sychomotor Agitation or Retardation </a:t>
            </a:r>
          </a:p>
          <a:p>
            <a:pPr marL="708660" lvl="1" indent="-342900">
              <a:buClr>
                <a:srgbClr val="FF0000"/>
              </a:buClr>
              <a:buSzPct val="50000"/>
              <a:buFont typeface="Wingdings" charset="2"/>
              <a:buChar char=""/>
              <a:defRPr/>
            </a:pPr>
            <a:r>
              <a:rPr lang="en-US" sz="2400" b="1" dirty="0" err="1" smtClean="0"/>
              <a:t>S</a:t>
            </a:r>
            <a:r>
              <a:rPr lang="en-US" sz="2400" dirty="0" err="1" smtClean="0"/>
              <a:t>uicidality</a:t>
            </a:r>
            <a:endParaRPr lang="en-US" sz="2400" dirty="0" smtClean="0"/>
          </a:p>
          <a:p>
            <a:pPr marL="708660" lvl="1" indent="-342900">
              <a:buClr>
                <a:srgbClr val="FF0000"/>
              </a:buClr>
              <a:buSzPct val="50000"/>
              <a:buFont typeface="Wingdings" charset="2"/>
              <a:buChar char=""/>
              <a:defRPr/>
            </a:pPr>
            <a:endParaRPr lang="en-US" sz="2400" dirty="0"/>
          </a:p>
          <a:p>
            <a:r>
              <a:rPr lang="en-US" sz="2400" b="1" dirty="0" smtClean="0"/>
              <a:t>Symptoms must cause clinically significant distress or problems functioning in daily life.</a:t>
            </a:r>
            <a:r>
              <a:rPr lang="en-US" sz="2400" b="1" dirty="0" smtClean="0">
                <a:solidFill>
                  <a:srgbClr val="262626"/>
                </a:solidFill>
              </a:rPr>
              <a:t> The condition is not due to a substance or medical issue.</a:t>
            </a:r>
            <a:endParaRPr lang="en-US" sz="2400" b="1" dirty="0" smtClean="0"/>
          </a:p>
          <a:p>
            <a:endParaRPr lang="en-US" dirty="0" smtClean="0"/>
          </a:p>
          <a:p>
            <a:pPr marL="365760" lvl="1">
              <a:buClr>
                <a:srgbClr val="FF0000"/>
              </a:buClr>
              <a:buSzPct val="50000"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0319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3570" y="174172"/>
            <a:ext cx="8229600" cy="732971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b="0" i="0" u="none" strike="noStrike" kern="1200" baseline="0" dirty="0" smtClean="0">
                <a:solidFill>
                  <a:srgbClr val="FF0000"/>
                </a:solidFill>
                <a:latin typeface="+mj-lt"/>
              </a:rPr>
              <a:t>AACAP Practice </a:t>
            </a:r>
            <a:r>
              <a:rPr lang="en-US" sz="3600" kern="1200" dirty="0" smtClean="0">
                <a:solidFill>
                  <a:srgbClr val="FF0000"/>
                </a:solidFill>
                <a:latin typeface="+mj-lt"/>
              </a:rPr>
              <a:t>Guideline</a:t>
            </a:r>
            <a:r>
              <a:rPr lang="en-US" sz="3600" b="0" i="0" u="none" strike="noStrike" kern="1200" dirty="0" smtClean="0">
                <a:solidFill>
                  <a:srgbClr val="FF0000"/>
                </a:solidFill>
                <a:latin typeface="+mj-lt"/>
              </a:rPr>
              <a:t> Highlights: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3570" y="948691"/>
            <a:ext cx="808082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100000"/>
            </a:pPr>
            <a:endParaRPr lang="en-US" sz="2400" dirty="0">
              <a:solidFill>
                <a:srgbClr val="000000"/>
              </a:solidFill>
              <a:ea typeface="ＭＳ Ｐゴシック"/>
              <a:cs typeface="Century Schoolbook"/>
            </a:endParaRPr>
          </a:p>
          <a:p>
            <a:pPr marL="342900" indent="-342900">
              <a:buClr>
                <a:srgbClr val="FF0000"/>
              </a:buClr>
              <a:buSzPct val="100000"/>
              <a:buFont typeface="Wingdings" charset="2"/>
              <a:buChar char="²"/>
            </a:pPr>
            <a:r>
              <a:rPr lang="en-US" sz="2400" dirty="0" smtClean="0">
                <a:solidFill>
                  <a:srgbClr val="000000"/>
                </a:solidFill>
                <a:cs typeface="Century Schoolbook"/>
              </a:rPr>
              <a:t>Each Phase </a:t>
            </a:r>
            <a:r>
              <a:rPr lang="en-US" sz="2400" dirty="0" smtClean="0">
                <a:solidFill>
                  <a:srgbClr val="000000"/>
                </a:solidFill>
                <a:cs typeface="Century Schoolbook"/>
              </a:rPr>
              <a:t>of treatment should include: </a:t>
            </a:r>
          </a:p>
          <a:p>
            <a:pPr marL="800100" lvl="1" indent="-342900">
              <a:buClr>
                <a:srgbClr val="FF0000"/>
              </a:buClr>
              <a:buSzPct val="100000"/>
              <a:buFont typeface="Wingdings" charset="2"/>
              <a:buChar char="²"/>
            </a:pPr>
            <a:r>
              <a:rPr lang="en-US" sz="2400" dirty="0" err="1" smtClean="0">
                <a:solidFill>
                  <a:srgbClr val="000000"/>
                </a:solidFill>
                <a:cs typeface="Century Schoolbook"/>
              </a:rPr>
              <a:t>Psychoeducation</a:t>
            </a:r>
            <a:r>
              <a:rPr lang="en-US" sz="2400" dirty="0" smtClean="0">
                <a:solidFill>
                  <a:srgbClr val="000000"/>
                </a:solidFill>
                <a:cs typeface="Century Schoolbook"/>
              </a:rPr>
              <a:t>,</a:t>
            </a:r>
          </a:p>
          <a:p>
            <a:pPr marL="800100" lvl="1" indent="-342900">
              <a:buClr>
                <a:srgbClr val="FF0000"/>
              </a:buClr>
              <a:buSzPct val="100000"/>
              <a:buFont typeface="Wingdings" charset="2"/>
              <a:buChar char="²"/>
            </a:pPr>
            <a:r>
              <a:rPr lang="en-US" sz="2400" dirty="0" smtClean="0">
                <a:solidFill>
                  <a:srgbClr val="000000"/>
                </a:solidFill>
                <a:cs typeface="Century Schoolbook"/>
              </a:rPr>
              <a:t>Supportive </a:t>
            </a:r>
            <a:r>
              <a:rPr lang="en-US" sz="2400" dirty="0" smtClean="0">
                <a:solidFill>
                  <a:srgbClr val="000000"/>
                </a:solidFill>
                <a:cs typeface="Century Schoolbook"/>
              </a:rPr>
              <a:t>Management, and </a:t>
            </a:r>
            <a:endParaRPr lang="en-US" sz="2400" dirty="0" smtClean="0">
              <a:solidFill>
                <a:srgbClr val="000000"/>
              </a:solidFill>
              <a:cs typeface="Century Schoolbook"/>
            </a:endParaRPr>
          </a:p>
          <a:p>
            <a:pPr marL="800100" lvl="1" indent="-342900">
              <a:buClr>
                <a:srgbClr val="FF0000"/>
              </a:buClr>
              <a:buSzPct val="100000"/>
              <a:buFont typeface="Wingdings" charset="2"/>
              <a:buChar char="²"/>
            </a:pPr>
            <a:r>
              <a:rPr lang="en-US" sz="2400" dirty="0" smtClean="0">
                <a:solidFill>
                  <a:srgbClr val="000000"/>
                </a:solidFill>
                <a:cs typeface="Century Schoolbook"/>
              </a:rPr>
              <a:t>Family </a:t>
            </a:r>
            <a:r>
              <a:rPr lang="en-US" sz="2400" dirty="0" smtClean="0">
                <a:solidFill>
                  <a:srgbClr val="000000"/>
                </a:solidFill>
                <a:cs typeface="Century Schoolbook"/>
              </a:rPr>
              <a:t>and School Involvement.</a:t>
            </a:r>
            <a:endParaRPr lang="en-US" sz="2400" dirty="0" smtClean="0">
              <a:solidFill>
                <a:srgbClr val="000000"/>
              </a:solidFill>
              <a:ea typeface="ＭＳ Ｐゴシック"/>
              <a:cs typeface="Century Schoolbook"/>
            </a:endParaRPr>
          </a:p>
          <a:p>
            <a:pPr marL="342900" indent="-342900">
              <a:buClr>
                <a:srgbClr val="FF0000"/>
              </a:buClr>
              <a:buSzPct val="100000"/>
              <a:buFont typeface="Wingdings" charset="2"/>
              <a:buChar char="²"/>
            </a:pPr>
            <a:endParaRPr lang="en-US" sz="2400" dirty="0">
              <a:solidFill>
                <a:srgbClr val="000000"/>
              </a:solidFill>
              <a:ea typeface="ＭＳ Ｐゴシック"/>
              <a:cs typeface="Century Schoolbook"/>
            </a:endParaRPr>
          </a:p>
          <a:p>
            <a:pPr marL="342900" indent="-342900">
              <a:buClr>
                <a:srgbClr val="FF0000"/>
              </a:buClr>
              <a:buSzPct val="100000"/>
              <a:buFont typeface="Wingdings" charset="2"/>
              <a:buChar char="²"/>
            </a:pPr>
            <a:r>
              <a:rPr lang="en-US" sz="2400" dirty="0" smtClean="0">
                <a:cs typeface="Century Schoolbook"/>
              </a:rPr>
              <a:t>Treatment should include monitoring </a:t>
            </a:r>
            <a:r>
              <a:rPr lang="en-US" sz="2400" dirty="0" smtClean="0">
                <a:cs typeface="Century Schoolbook"/>
              </a:rPr>
              <a:t>for:</a:t>
            </a:r>
          </a:p>
          <a:p>
            <a:pPr marL="800100" lvl="1" indent="-342900">
              <a:buClr>
                <a:srgbClr val="FF0000"/>
              </a:buClr>
              <a:buSzPct val="100000"/>
              <a:buFont typeface="Wingdings" charset="2"/>
              <a:buChar char="²"/>
            </a:pPr>
            <a:r>
              <a:rPr lang="en-US" sz="2400" dirty="0" smtClean="0">
                <a:cs typeface="Century Schoolbook"/>
              </a:rPr>
              <a:t>efficacy </a:t>
            </a:r>
            <a:r>
              <a:rPr lang="en-US" sz="2400" dirty="0" smtClean="0">
                <a:cs typeface="Century Schoolbook"/>
              </a:rPr>
              <a:t>and side effects and </a:t>
            </a:r>
            <a:endParaRPr lang="en-US" sz="2400" dirty="0" smtClean="0">
              <a:cs typeface="Century Schoolbook"/>
            </a:endParaRPr>
          </a:p>
          <a:p>
            <a:pPr marL="800100" lvl="1" indent="-342900">
              <a:buClr>
                <a:srgbClr val="FF0000"/>
              </a:buClr>
              <a:buSzPct val="100000"/>
              <a:buFont typeface="Wingdings" charset="2"/>
              <a:buChar char="²"/>
            </a:pPr>
            <a:r>
              <a:rPr lang="en-US" sz="2400" dirty="0" smtClean="0">
                <a:cs typeface="Century Schoolbook"/>
              </a:rPr>
              <a:t>management </a:t>
            </a:r>
            <a:r>
              <a:rPr lang="en-US" sz="2400" dirty="0" smtClean="0">
                <a:cs typeface="Century Schoolbook"/>
              </a:rPr>
              <a:t>of comorbidities.</a:t>
            </a:r>
          </a:p>
          <a:p>
            <a:pPr marL="342900" indent="-342900">
              <a:buClr>
                <a:srgbClr val="FF0000"/>
              </a:buClr>
              <a:buFont typeface="Wingdings" charset="2"/>
              <a:buChar char="²"/>
            </a:pPr>
            <a:endParaRPr lang="en-US" sz="2400" dirty="0"/>
          </a:p>
          <a:p>
            <a:pPr>
              <a:buClr>
                <a:srgbClr val="FF0000"/>
              </a:buClr>
            </a:pPr>
            <a:endParaRPr lang="en-US" sz="2400" dirty="0" smtClean="0"/>
          </a:p>
          <a:p>
            <a:pPr marL="285750" indent="-285750">
              <a:buClr>
                <a:srgbClr val="FF0000"/>
              </a:buClr>
              <a:buFont typeface="Wingdings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35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9" y="174172"/>
            <a:ext cx="8628063" cy="732971"/>
          </a:xfrm>
        </p:spPr>
        <p:txBody>
          <a:bodyPr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b="0" i="0" u="none" strike="noStrike" kern="1200" baseline="0" dirty="0" smtClean="0">
                <a:solidFill>
                  <a:srgbClr val="FF0000"/>
                </a:solidFill>
                <a:latin typeface="+mj-lt"/>
              </a:rPr>
              <a:t>AACAP Practice Parameter</a:t>
            </a:r>
            <a:r>
              <a:rPr lang="en-US" sz="3600" b="0" i="0" u="none" strike="noStrike" kern="1200" dirty="0" smtClean="0">
                <a:solidFill>
                  <a:srgbClr val="FF0000"/>
                </a:solidFill>
                <a:latin typeface="+mj-lt"/>
              </a:rPr>
              <a:t> Highlights: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3570" y="1179287"/>
            <a:ext cx="808082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SzPct val="100000"/>
              <a:buFont typeface="Wingdings" charset="2"/>
              <a:buChar char="²"/>
            </a:pPr>
            <a:r>
              <a:rPr lang="en-US" sz="2400" dirty="0" smtClean="0">
                <a:solidFill>
                  <a:srgbClr val="000000"/>
                </a:solidFill>
                <a:ea typeface="ＭＳ Ｐゴシック"/>
              </a:rPr>
              <a:t>Therapy </a:t>
            </a:r>
            <a:r>
              <a:rPr lang="en-US" sz="2400" dirty="0">
                <a:solidFill>
                  <a:srgbClr val="000000"/>
                </a:solidFill>
                <a:ea typeface="ＭＳ Ｐゴシック"/>
              </a:rPr>
              <a:t>alone is often a good place to start for </a:t>
            </a:r>
            <a:r>
              <a:rPr lang="en-US" sz="2400" dirty="0" smtClean="0">
                <a:solidFill>
                  <a:srgbClr val="000000"/>
                </a:solidFill>
                <a:ea typeface="ＭＳ Ｐゴシック"/>
              </a:rPr>
              <a:t>mild to moderate </a:t>
            </a:r>
            <a:r>
              <a:rPr lang="en-US" sz="2400" dirty="0">
                <a:solidFill>
                  <a:srgbClr val="000000"/>
                </a:solidFill>
                <a:ea typeface="ＭＳ Ｐゴシック"/>
              </a:rPr>
              <a:t>depression and/or </a:t>
            </a:r>
            <a:r>
              <a:rPr lang="en-US" sz="2400" dirty="0" smtClean="0">
                <a:solidFill>
                  <a:srgbClr val="000000"/>
                </a:solidFill>
                <a:ea typeface="ＭＳ Ｐゴシック"/>
              </a:rPr>
              <a:t>anxiety.</a:t>
            </a:r>
            <a:endParaRPr lang="en-US" sz="2400" dirty="0">
              <a:solidFill>
                <a:srgbClr val="000000"/>
              </a:solidFill>
              <a:ea typeface="ＭＳ Ｐゴシック"/>
            </a:endParaRPr>
          </a:p>
          <a:p>
            <a:pPr marL="342900" indent="-342900">
              <a:buClr>
                <a:srgbClr val="FF0000"/>
              </a:buClr>
              <a:buSzPct val="100000"/>
              <a:buFont typeface="Wingdings" charset="2"/>
              <a:buChar char="²"/>
            </a:pPr>
            <a:endParaRPr lang="en-US" sz="2400" dirty="0" smtClean="0">
              <a:solidFill>
                <a:srgbClr val="000000"/>
              </a:solidFill>
              <a:ea typeface="ＭＳ Ｐゴシック"/>
            </a:endParaRPr>
          </a:p>
          <a:p>
            <a:pPr marL="342900" indent="-342900">
              <a:buClr>
                <a:srgbClr val="FF0000"/>
              </a:buClr>
              <a:buSzPct val="100000"/>
              <a:buFont typeface="Wingdings" charset="2"/>
              <a:buChar char="²"/>
            </a:pPr>
            <a:r>
              <a:rPr lang="en-US" sz="2400" dirty="0" smtClean="0">
                <a:solidFill>
                  <a:srgbClr val="000000"/>
                </a:solidFill>
                <a:ea typeface="ＭＳ Ｐゴシック"/>
              </a:rPr>
              <a:t>SSRI </a:t>
            </a:r>
            <a:r>
              <a:rPr lang="en-US" sz="2400" dirty="0">
                <a:solidFill>
                  <a:srgbClr val="000000"/>
                </a:solidFill>
                <a:ea typeface="ＭＳ Ｐゴシック"/>
              </a:rPr>
              <a:t>medications are first line for moderate to severe depression and/or anxiety.</a:t>
            </a:r>
          </a:p>
          <a:p>
            <a:pPr marL="342900" indent="-342900">
              <a:buClr>
                <a:srgbClr val="FF0000"/>
              </a:buClr>
              <a:buSzPct val="100000"/>
              <a:buFont typeface="Wingdings" charset="2"/>
              <a:buChar char="²"/>
            </a:pPr>
            <a:endParaRPr lang="en-US" sz="2400" dirty="0">
              <a:solidFill>
                <a:srgbClr val="000000"/>
              </a:solidFill>
              <a:ea typeface="ＭＳ Ｐゴシック"/>
            </a:endParaRPr>
          </a:p>
          <a:p>
            <a:pPr marL="342900" indent="-342900">
              <a:buClr>
                <a:srgbClr val="FF0000"/>
              </a:buClr>
              <a:buSzPct val="100000"/>
              <a:buFont typeface="Wingdings" charset="2"/>
              <a:buChar char="²"/>
            </a:pPr>
            <a:r>
              <a:rPr lang="en-US" sz="2400" dirty="0">
                <a:solidFill>
                  <a:srgbClr val="000000"/>
                </a:solidFill>
                <a:ea typeface="ＭＳ Ｐゴシック"/>
              </a:rPr>
              <a:t>Fluoxetine, Sertraline, </a:t>
            </a:r>
            <a:r>
              <a:rPr lang="en-US" sz="2400" dirty="0" err="1">
                <a:solidFill>
                  <a:srgbClr val="000000"/>
                </a:solidFill>
                <a:ea typeface="ＭＳ Ｐゴシック"/>
              </a:rPr>
              <a:t>Escitalopram</a:t>
            </a:r>
            <a:r>
              <a:rPr lang="en-US" sz="2400" dirty="0">
                <a:solidFill>
                  <a:srgbClr val="000000"/>
                </a:solidFill>
                <a:ea typeface="ＭＳ Ｐゴシック"/>
              </a:rPr>
              <a:t>, and Fluvoxamine have FDA approval for use in children and adolescents.</a:t>
            </a:r>
          </a:p>
          <a:p>
            <a:pPr marL="342900" indent="-342900">
              <a:buClr>
                <a:srgbClr val="FF0000"/>
              </a:buClr>
              <a:buSzPct val="100000"/>
              <a:buFont typeface="Wingdings" charset="2"/>
              <a:buChar char="²"/>
            </a:pPr>
            <a:endParaRPr lang="en-US" sz="2400" dirty="0">
              <a:solidFill>
                <a:srgbClr val="000000"/>
              </a:solidFill>
              <a:ea typeface="ＭＳ Ｐゴシック"/>
            </a:endParaRPr>
          </a:p>
          <a:p>
            <a:pPr marL="342900" indent="-342900">
              <a:buClr>
                <a:srgbClr val="FF0000"/>
              </a:buClr>
              <a:buSzPct val="100000"/>
              <a:buFont typeface="Wingdings" charset="2"/>
              <a:buChar char="²"/>
            </a:pPr>
            <a:r>
              <a:rPr lang="en-US" sz="2400" dirty="0">
                <a:solidFill>
                  <a:srgbClr val="000000"/>
                </a:solidFill>
                <a:ea typeface="ＭＳ Ｐゴシック"/>
              </a:rPr>
              <a:t>Rare risks of SSRIs (including agitation, activation, and </a:t>
            </a:r>
            <a:r>
              <a:rPr lang="en-US" sz="2400" dirty="0" err="1">
                <a:solidFill>
                  <a:srgbClr val="000000"/>
                </a:solidFill>
                <a:ea typeface="ＭＳ Ｐゴシック"/>
              </a:rPr>
              <a:t>suicidality</a:t>
            </a:r>
            <a:r>
              <a:rPr lang="en-US" sz="2400" dirty="0">
                <a:solidFill>
                  <a:srgbClr val="000000"/>
                </a:solidFill>
                <a:ea typeface="ＭＳ Ｐゴシック"/>
              </a:rPr>
              <a:t>) warrant close monitoring.</a:t>
            </a:r>
          </a:p>
          <a:p>
            <a:pPr marL="342900" indent="-342900">
              <a:buClr>
                <a:srgbClr val="FF0000"/>
              </a:buClr>
              <a:buSzPct val="100000"/>
              <a:buFont typeface="Wingdings" charset="2"/>
              <a:buChar char="²"/>
            </a:pPr>
            <a:endParaRPr lang="en-US" sz="2400" dirty="0" smtClean="0"/>
          </a:p>
          <a:p>
            <a:pPr marL="285750" indent="-285750">
              <a:buClr>
                <a:srgbClr val="FF0000"/>
              </a:buClr>
              <a:buFont typeface="Wingdings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2614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5"/>
          <p:cNvSpPr>
            <a:spLocks noChangeArrowheads="1"/>
          </p:cNvSpPr>
          <p:nvPr/>
        </p:nvSpPr>
        <p:spPr bwMode="auto">
          <a:xfrm>
            <a:off x="2438400" y="106740"/>
            <a:ext cx="4267200" cy="1569660"/>
          </a:xfrm>
          <a:prstGeom prst="flowChartProcess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>
              <a:cs typeface="+mn-cs"/>
            </a:endParaRPr>
          </a:p>
        </p:txBody>
      </p:sp>
      <p:sp>
        <p:nvSpPr>
          <p:cNvPr id="46083" name="AutoShape 7"/>
          <p:cNvSpPr>
            <a:spLocks noChangeArrowheads="1"/>
          </p:cNvSpPr>
          <p:nvPr/>
        </p:nvSpPr>
        <p:spPr bwMode="auto">
          <a:xfrm>
            <a:off x="457200" y="2362200"/>
            <a:ext cx="3733800" cy="2438400"/>
          </a:xfrm>
          <a:prstGeom prst="flowChartProcess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>
              <a:cs typeface="+mn-cs"/>
            </a:endParaRPr>
          </a:p>
        </p:txBody>
      </p:sp>
      <p:sp>
        <p:nvSpPr>
          <p:cNvPr id="46084" name="AutoShape 8"/>
          <p:cNvSpPr>
            <a:spLocks noChangeArrowheads="1"/>
          </p:cNvSpPr>
          <p:nvPr/>
        </p:nvSpPr>
        <p:spPr bwMode="auto">
          <a:xfrm>
            <a:off x="5029200" y="2362200"/>
            <a:ext cx="3733800" cy="2438400"/>
          </a:xfrm>
          <a:prstGeom prst="flowChartProcess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>
              <a:cs typeface="+mn-cs"/>
            </a:endParaRPr>
          </a:p>
        </p:txBody>
      </p:sp>
      <p:sp>
        <p:nvSpPr>
          <p:cNvPr id="46085" name="AutoShape 9"/>
          <p:cNvSpPr>
            <a:spLocks noChangeArrowheads="1"/>
          </p:cNvSpPr>
          <p:nvPr/>
        </p:nvSpPr>
        <p:spPr bwMode="auto">
          <a:xfrm>
            <a:off x="1600200" y="5029200"/>
            <a:ext cx="5943600" cy="1828800"/>
          </a:xfrm>
          <a:prstGeom prst="flowChartProcess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>
              <a:cs typeface="+mn-cs"/>
            </a:endParaRPr>
          </a:p>
        </p:txBody>
      </p:sp>
      <p:sp>
        <p:nvSpPr>
          <p:cNvPr id="46086" name="Text Box 10"/>
          <p:cNvSpPr txBox="1">
            <a:spLocks noChangeArrowheads="1"/>
          </p:cNvSpPr>
          <p:nvPr/>
        </p:nvSpPr>
        <p:spPr bwMode="auto">
          <a:xfrm>
            <a:off x="1830863" y="106740"/>
            <a:ext cx="550907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+mn-lt"/>
                <a:cs typeface="+mn-cs"/>
              </a:rPr>
              <a:t>Initial Treatment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 dirty="0" smtClean="0">
                <a:solidFill>
                  <a:srgbClr val="FF0000"/>
                </a:solidFill>
                <a:latin typeface="+mn-lt"/>
                <a:cs typeface="+mn-cs"/>
              </a:rPr>
              <a:t>Titrate SSRI to effective dose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Add Therapy</a:t>
            </a:r>
            <a:endParaRPr lang="en-US" sz="2400" dirty="0" smtClean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46087" name="Text Box 11"/>
          <p:cNvSpPr txBox="1">
            <a:spLocks noChangeArrowheads="1"/>
          </p:cNvSpPr>
          <p:nvPr/>
        </p:nvSpPr>
        <p:spPr bwMode="auto">
          <a:xfrm>
            <a:off x="381000" y="2286000"/>
            <a:ext cx="3886200" cy="220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914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400" b="1" dirty="0" smtClean="0">
                <a:latin typeface="+mn-lt"/>
                <a:cs typeface="+mn-cs"/>
              </a:rPr>
              <a:t>Partial Improvement</a:t>
            </a:r>
          </a:p>
          <a:p>
            <a:pPr algn="ctr">
              <a:spcBef>
                <a:spcPct val="15000"/>
              </a:spcBef>
              <a:defRPr/>
            </a:pPr>
            <a:r>
              <a:rPr lang="en-US" sz="2400" dirty="0" smtClean="0">
                <a:latin typeface="+mn-lt"/>
                <a:cs typeface="+mn-cs"/>
              </a:rPr>
              <a:t>Increase med to max dose </a:t>
            </a:r>
          </a:p>
          <a:p>
            <a:pPr algn="ctr">
              <a:spcBef>
                <a:spcPct val="15000"/>
              </a:spcBef>
              <a:defRPr/>
            </a:pPr>
            <a:r>
              <a:rPr lang="en-US" sz="2400" dirty="0" smtClean="0">
                <a:latin typeface="+mn-lt"/>
                <a:cs typeface="+mn-cs"/>
              </a:rPr>
              <a:t>Add therapy</a:t>
            </a:r>
          </a:p>
          <a:p>
            <a:pPr algn="ctr">
              <a:spcBef>
                <a:spcPct val="15000"/>
              </a:spcBef>
              <a:defRPr/>
            </a:pPr>
            <a:r>
              <a:rPr lang="en-US" sz="2400" dirty="0" smtClean="0">
                <a:latin typeface="+mn-lt"/>
                <a:cs typeface="+mn-cs"/>
              </a:rPr>
              <a:t>adherence, comorbidities</a:t>
            </a:r>
          </a:p>
          <a:p>
            <a:pPr algn="ctr">
              <a:spcBef>
                <a:spcPct val="15000"/>
              </a:spcBef>
              <a:defRPr/>
            </a:pPr>
            <a:r>
              <a:rPr lang="en-US" sz="2400" dirty="0" smtClean="0">
                <a:latin typeface="+mn-lt"/>
                <a:cs typeface="+mn-cs"/>
              </a:rPr>
              <a:t>Consider augmentation</a:t>
            </a:r>
          </a:p>
        </p:txBody>
      </p:sp>
      <p:sp>
        <p:nvSpPr>
          <p:cNvPr id="46088" name="Text Box 12"/>
          <p:cNvSpPr txBox="1">
            <a:spLocks noChangeArrowheads="1"/>
          </p:cNvSpPr>
          <p:nvPr/>
        </p:nvSpPr>
        <p:spPr bwMode="auto">
          <a:xfrm>
            <a:off x="4953000" y="2362200"/>
            <a:ext cx="3886200" cy="264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914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400" b="1" dirty="0" smtClean="0">
                <a:latin typeface="+mn-lt"/>
                <a:cs typeface="+mn-cs"/>
              </a:rPr>
              <a:t>No Improvement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 smtClean="0">
                <a:latin typeface="+mn-lt"/>
              </a:rPr>
              <a:t>Reassess diagnosis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 smtClean="0">
                <a:latin typeface="+mn-lt"/>
              </a:rPr>
              <a:t>Add therapy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 smtClean="0">
                <a:latin typeface="+mn-lt"/>
              </a:rPr>
              <a:t>adherence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smtClean="0">
                <a:latin typeface="+mn-lt"/>
              </a:rPr>
              <a:t>comorbidities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 smtClean="0">
                <a:latin typeface="+mn-lt"/>
              </a:rPr>
              <a:t>Switch to another SSRI</a:t>
            </a:r>
            <a:br>
              <a:rPr lang="en-US" sz="2400" dirty="0" smtClean="0">
                <a:latin typeface="+mn-lt"/>
              </a:rPr>
            </a:br>
            <a:endParaRPr lang="en-US" sz="2400" dirty="0" smtClean="0">
              <a:latin typeface="+mn-lt"/>
            </a:endParaRPr>
          </a:p>
        </p:txBody>
      </p:sp>
      <p:sp>
        <p:nvSpPr>
          <p:cNvPr id="46089" name="Text Box 13"/>
          <p:cNvSpPr txBox="1">
            <a:spLocks noChangeArrowheads="1"/>
          </p:cNvSpPr>
          <p:nvPr/>
        </p:nvSpPr>
        <p:spPr bwMode="auto">
          <a:xfrm>
            <a:off x="457201" y="5029200"/>
            <a:ext cx="8382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400" b="1" dirty="0" smtClean="0">
                <a:latin typeface="+mn-lt"/>
                <a:cs typeface="+mn-cs"/>
              </a:rPr>
              <a:t>Improvement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 dirty="0" smtClean="0">
                <a:latin typeface="+mn-lt"/>
              </a:rPr>
              <a:t>Disc</a:t>
            </a:r>
            <a:r>
              <a:rPr lang="en-US" sz="2400" dirty="0" smtClean="0">
                <a:latin typeface="+mn-lt"/>
                <a:cs typeface="+mn-cs"/>
              </a:rPr>
              <a:t>ontinue med in 6-12 months to assess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 dirty="0" smtClean="0">
                <a:latin typeface="+mn-lt"/>
                <a:cs typeface="+mn-cs"/>
              </a:rPr>
              <a:t> for continued indication</a:t>
            </a:r>
          </a:p>
        </p:txBody>
      </p:sp>
      <p:cxnSp>
        <p:nvCxnSpPr>
          <p:cNvPr id="46090" name="AutoShape 16"/>
          <p:cNvCxnSpPr>
            <a:cxnSpLocks noChangeShapeType="1"/>
            <a:stCxn id="46082" idx="2"/>
            <a:endCxn id="46085" idx="0"/>
          </p:cNvCxnSpPr>
          <p:nvPr/>
        </p:nvCxnSpPr>
        <p:spPr bwMode="auto">
          <a:xfrm>
            <a:off x="4572000" y="1676400"/>
            <a:ext cx="0" cy="33528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091" name="AutoShape 17"/>
          <p:cNvCxnSpPr>
            <a:cxnSpLocks noChangeShapeType="1"/>
            <a:stCxn id="46082" idx="2"/>
            <a:endCxn id="46083" idx="0"/>
          </p:cNvCxnSpPr>
          <p:nvPr/>
        </p:nvCxnSpPr>
        <p:spPr bwMode="auto">
          <a:xfrm flipH="1">
            <a:off x="2324100" y="1676400"/>
            <a:ext cx="2247900" cy="6858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092" name="AutoShape 18"/>
          <p:cNvCxnSpPr>
            <a:cxnSpLocks noChangeShapeType="1"/>
            <a:stCxn id="46082" idx="2"/>
            <a:endCxn id="46084" idx="0"/>
          </p:cNvCxnSpPr>
          <p:nvPr/>
        </p:nvCxnSpPr>
        <p:spPr bwMode="auto">
          <a:xfrm>
            <a:off x="4572000" y="1676400"/>
            <a:ext cx="2324100" cy="6858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093" name="AutoShape 21"/>
          <p:cNvCxnSpPr>
            <a:cxnSpLocks noChangeShapeType="1"/>
            <a:stCxn id="46084" idx="2"/>
            <a:endCxn id="46085" idx="0"/>
          </p:cNvCxnSpPr>
          <p:nvPr/>
        </p:nvCxnSpPr>
        <p:spPr bwMode="auto">
          <a:xfrm flipH="1">
            <a:off x="4572000" y="4800600"/>
            <a:ext cx="2324100" cy="2286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094" name="AutoShape 23"/>
          <p:cNvCxnSpPr>
            <a:cxnSpLocks noChangeShapeType="1"/>
            <a:stCxn id="46083" idx="2"/>
            <a:endCxn id="46085" idx="0"/>
          </p:cNvCxnSpPr>
          <p:nvPr/>
        </p:nvCxnSpPr>
        <p:spPr bwMode="auto">
          <a:xfrm>
            <a:off x="2324100" y="4800600"/>
            <a:ext cx="2247900" cy="2286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6095" name="Text Box 24"/>
          <p:cNvSpPr txBox="1">
            <a:spLocks noChangeArrowheads="1"/>
          </p:cNvSpPr>
          <p:nvPr/>
        </p:nvSpPr>
        <p:spPr bwMode="auto">
          <a:xfrm>
            <a:off x="3637154" y="1828800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400" b="1" u="sng" dirty="0" smtClean="0">
                <a:solidFill>
                  <a:srgbClr val="000000"/>
                </a:solidFill>
                <a:latin typeface="+mn-lt"/>
                <a:cs typeface="+mn-cs"/>
              </a:rPr>
              <a:t>After 8 weeks</a:t>
            </a:r>
          </a:p>
        </p:txBody>
      </p:sp>
    </p:spTree>
    <p:extLst>
      <p:ext uri="{BB962C8B-B14F-4D97-AF65-F5344CB8AC3E}">
        <p14:creationId xmlns:p14="http://schemas.microsoft.com/office/powerpoint/2010/main" val="5801462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785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0000"/>
                </a:solidFill>
                <a:cs typeface="+mj-cs"/>
              </a:rPr>
              <a:t>SSRIs: </a:t>
            </a:r>
            <a:r>
              <a:rPr lang="en-US" sz="4000" dirty="0">
                <a:solidFill>
                  <a:srgbClr val="FF0000"/>
                </a:solidFill>
                <a:cs typeface="+mj-cs"/>
              </a:rPr>
              <a:t>Which to choose?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7857"/>
            <a:ext cx="8229600" cy="4953000"/>
          </a:xfrm>
        </p:spPr>
        <p:txBody>
          <a:bodyPr>
            <a:normAutofit/>
          </a:bodyPr>
          <a:lstStyle/>
          <a:p>
            <a:pPr eaLnBrk="1" hangingPunct="1">
              <a:buClr>
                <a:srgbClr val="FF0000"/>
              </a:buClr>
              <a:buFont typeface="Wingdings" charset="2"/>
              <a:buChar char="²"/>
              <a:defRPr/>
            </a:pPr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-  SSRI (</a:t>
            </a:r>
            <a:r>
              <a:rPr lang="en-US" sz="2400" b="1" dirty="0"/>
              <a:t>fluoxetine</a:t>
            </a:r>
            <a:r>
              <a:rPr lang="en-US" sz="2400" dirty="0"/>
              <a:t>, </a:t>
            </a:r>
            <a:r>
              <a:rPr lang="en-US" sz="2400" b="1" dirty="0"/>
              <a:t>sertraline</a:t>
            </a:r>
            <a:r>
              <a:rPr lang="en-US" sz="2400" dirty="0"/>
              <a:t>, citalopram, </a:t>
            </a:r>
            <a:r>
              <a:rPr lang="en-US" sz="2400" dirty="0" err="1"/>
              <a:t>escitalopram</a:t>
            </a:r>
            <a:r>
              <a:rPr lang="en-US" sz="2400" dirty="0"/>
              <a:t>)</a:t>
            </a:r>
          </a:p>
          <a:p>
            <a:pPr lvl="1" eaLnBrk="1" hangingPunct="1">
              <a:buClr>
                <a:srgbClr val="FF0000"/>
              </a:buClr>
              <a:buFont typeface="Wingdings" charset="2"/>
              <a:buChar char="²"/>
              <a:defRPr/>
            </a:pPr>
            <a:r>
              <a:rPr lang="en-US" sz="2400" dirty="0"/>
              <a:t>Side effect profile</a:t>
            </a:r>
          </a:p>
          <a:p>
            <a:pPr lvl="1" eaLnBrk="1" hangingPunct="1">
              <a:buClr>
                <a:srgbClr val="FF0000"/>
              </a:buClr>
              <a:buFont typeface="Wingdings" charset="2"/>
              <a:buChar char="²"/>
              <a:defRPr/>
            </a:pPr>
            <a:r>
              <a:rPr lang="en-US" sz="2400" dirty="0"/>
              <a:t>Drug-drug interactions</a:t>
            </a:r>
          </a:p>
          <a:p>
            <a:pPr lvl="1" eaLnBrk="1" hangingPunct="1">
              <a:buClr>
                <a:srgbClr val="FF0000"/>
              </a:buClr>
              <a:buFont typeface="Wingdings" charset="2"/>
              <a:buChar char="²"/>
              <a:defRPr/>
            </a:pPr>
            <a:r>
              <a:rPr lang="en-US" sz="2400" dirty="0"/>
              <a:t>Duration of action</a:t>
            </a:r>
          </a:p>
          <a:p>
            <a:pPr lvl="1" eaLnBrk="1" hangingPunct="1">
              <a:buClr>
                <a:srgbClr val="FF0000"/>
              </a:buClr>
              <a:buFont typeface="Wingdings" charset="2"/>
              <a:buChar char="²"/>
              <a:defRPr/>
            </a:pPr>
            <a:r>
              <a:rPr lang="en-US" sz="2400" dirty="0"/>
              <a:t>Positive response to a particular SSRI in first-degree relative</a:t>
            </a:r>
          </a:p>
          <a:p>
            <a:pPr eaLnBrk="1" hangingPunct="1">
              <a:buClr>
                <a:srgbClr val="FF0000"/>
              </a:buClr>
              <a:buFont typeface="Wingdings" charset="2"/>
              <a:buChar char="²"/>
              <a:defRPr/>
            </a:pPr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- Another SSRI (as above and paroxetine)</a:t>
            </a:r>
          </a:p>
          <a:p>
            <a:pPr eaLnBrk="1" hangingPunct="1">
              <a:buClr>
                <a:srgbClr val="FF0000"/>
              </a:buClr>
              <a:buFont typeface="Wingdings" charset="2"/>
              <a:buChar char="²"/>
              <a:defRPr/>
            </a:pPr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 - Alternative antidepressants</a:t>
            </a:r>
          </a:p>
          <a:p>
            <a:pPr lvl="1">
              <a:buClr>
                <a:srgbClr val="FF0000"/>
              </a:buClr>
              <a:buFont typeface="Wingdings" charset="2"/>
              <a:buChar char="²"/>
              <a:defRPr/>
            </a:pPr>
            <a:r>
              <a:rPr lang="en-US" sz="2400" dirty="0"/>
              <a:t> </a:t>
            </a:r>
            <a:r>
              <a:rPr lang="en-US" sz="2400" dirty="0" smtClean="0"/>
              <a:t>mirtazapine</a:t>
            </a:r>
            <a:r>
              <a:rPr lang="en-US" sz="2400" dirty="0"/>
              <a:t>, </a:t>
            </a:r>
            <a:r>
              <a:rPr lang="en-US" sz="2400" dirty="0" smtClean="0"/>
              <a:t>bupropion</a:t>
            </a:r>
            <a:r>
              <a:rPr lang="en-US" sz="2400" dirty="0"/>
              <a:t>, </a:t>
            </a:r>
            <a:r>
              <a:rPr lang="en-US" sz="2400" dirty="0" smtClean="0"/>
              <a:t>venlafaxine, duloxetine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92705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3570" y="143574"/>
            <a:ext cx="8229600" cy="732971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dirty="0" smtClean="0">
                <a:solidFill>
                  <a:srgbClr val="FF0000"/>
                </a:solidFill>
                <a:effectLst/>
              </a:rPr>
              <a:t>SSRIs and FDA Approvals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" charset="0"/>
            </a:endParaRPr>
          </a:p>
        </p:txBody>
      </p:sp>
      <p:pic>
        <p:nvPicPr>
          <p:cNvPr id="45103" name="Picture 47" descr="PCMC_V_4CPT w Child First and Alwa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59450"/>
            <a:ext cx="1389063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04" name="Picture 48" descr="Department of Pediatrics Psychia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0"/>
            <a:ext cx="33528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50292" y="1132921"/>
            <a:ext cx="70896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charset="2"/>
              <a:buChar char="²"/>
            </a:pPr>
            <a:r>
              <a:rPr lang="en-US" sz="2400" dirty="0" smtClean="0">
                <a:cs typeface="Century Schoolbook"/>
              </a:rPr>
              <a:t>Approved for Depression</a:t>
            </a:r>
          </a:p>
          <a:p>
            <a:pPr marL="800100" lvl="1" indent="-342900">
              <a:buClr>
                <a:srgbClr val="FF0000"/>
              </a:buClr>
              <a:buFont typeface="Wingdings" charset="2"/>
              <a:buChar char="²"/>
            </a:pPr>
            <a:r>
              <a:rPr lang="en-US" sz="2400" dirty="0">
                <a:cs typeface="Century Schoolbook"/>
              </a:rPr>
              <a:t>Fluoxetine ≥ 12 years</a:t>
            </a:r>
          </a:p>
          <a:p>
            <a:pPr marL="800100" lvl="1" indent="-342900">
              <a:buClr>
                <a:srgbClr val="FF0000"/>
              </a:buClr>
              <a:buFont typeface="Wingdings" charset="2"/>
              <a:buChar char="²"/>
            </a:pPr>
            <a:r>
              <a:rPr lang="en-US" sz="2400" dirty="0" err="1">
                <a:cs typeface="Century Schoolbook"/>
              </a:rPr>
              <a:t>Escitalpram</a:t>
            </a:r>
            <a:r>
              <a:rPr lang="en-US" sz="2400" dirty="0">
                <a:cs typeface="Century Schoolbook"/>
              </a:rPr>
              <a:t>  ≥ 12 </a:t>
            </a:r>
            <a:r>
              <a:rPr lang="en-US" sz="2400" dirty="0" smtClean="0">
                <a:cs typeface="Century Schoolbook"/>
              </a:rPr>
              <a:t>years</a:t>
            </a:r>
          </a:p>
          <a:p>
            <a:pPr marL="800100" lvl="1" indent="-342900">
              <a:buClr>
                <a:srgbClr val="FF0000"/>
              </a:buClr>
              <a:buFont typeface="Wingdings" charset="2"/>
              <a:buChar char="²"/>
            </a:pPr>
            <a:endParaRPr lang="en-US" sz="2400" dirty="0" smtClean="0">
              <a:cs typeface="Century Schoolbook"/>
            </a:endParaRPr>
          </a:p>
          <a:p>
            <a:pPr marL="342900" indent="-342900">
              <a:buClr>
                <a:srgbClr val="FF0000"/>
              </a:buClr>
              <a:buFont typeface="Wingdings" charset="2"/>
              <a:buChar char="²"/>
            </a:pPr>
            <a:r>
              <a:rPr lang="en-US" sz="2400" dirty="0" smtClean="0">
                <a:cs typeface="Century Schoolbook"/>
              </a:rPr>
              <a:t>Approval for OCD</a:t>
            </a:r>
          </a:p>
          <a:p>
            <a:pPr marL="800100" lvl="1" indent="-342900">
              <a:buClr>
                <a:srgbClr val="FF0000"/>
              </a:buClr>
              <a:buFont typeface="Wingdings" charset="2"/>
              <a:buChar char="²"/>
            </a:pPr>
            <a:r>
              <a:rPr lang="en-US" sz="2400" dirty="0" smtClean="0">
                <a:cs typeface="Century Schoolbook"/>
              </a:rPr>
              <a:t>Clomipramine ≥ 10 years</a:t>
            </a:r>
          </a:p>
          <a:p>
            <a:pPr marL="800100" lvl="1" indent="-342900">
              <a:buClr>
                <a:srgbClr val="FF0000"/>
              </a:buClr>
              <a:buFont typeface="Wingdings" charset="2"/>
              <a:buChar char="²"/>
            </a:pPr>
            <a:r>
              <a:rPr lang="en-US" sz="2400" dirty="0" smtClean="0">
                <a:cs typeface="Century Schoolbook"/>
              </a:rPr>
              <a:t>Fluvoxamine ≥ 8 years</a:t>
            </a:r>
          </a:p>
          <a:p>
            <a:pPr marL="800100" lvl="1" indent="-342900">
              <a:buClr>
                <a:srgbClr val="FF0000"/>
              </a:buClr>
              <a:buFont typeface="Wingdings" charset="2"/>
              <a:buChar char="²"/>
            </a:pPr>
            <a:r>
              <a:rPr lang="en-US" sz="2400" dirty="0" smtClean="0">
                <a:cs typeface="Century Schoolbook"/>
              </a:rPr>
              <a:t>Sertraline ≥ 6 years</a:t>
            </a:r>
          </a:p>
          <a:p>
            <a:pPr marL="800100" lvl="1" indent="-342900">
              <a:buClr>
                <a:srgbClr val="FF0000"/>
              </a:buClr>
              <a:buFont typeface="Wingdings" charset="2"/>
              <a:buChar char="²"/>
            </a:pPr>
            <a:r>
              <a:rPr lang="en-US" sz="2400" dirty="0" smtClean="0">
                <a:cs typeface="Century Schoolbook"/>
              </a:rPr>
              <a:t>Fluoxetine ≥ 7 years</a:t>
            </a:r>
          </a:p>
          <a:p>
            <a:pPr marL="800100" lvl="1" indent="-342900">
              <a:buClr>
                <a:srgbClr val="FF0000"/>
              </a:buClr>
              <a:buFont typeface="Wingdings" charset="2"/>
              <a:buChar char="²"/>
            </a:pPr>
            <a:endParaRPr lang="en-US" sz="2400" dirty="0" smtClean="0">
              <a:cs typeface="Century Schoolbook"/>
            </a:endParaRPr>
          </a:p>
          <a:p>
            <a:pPr marL="342900" indent="-342900">
              <a:buClr>
                <a:srgbClr val="FF0000"/>
              </a:buClr>
              <a:buFont typeface="Wingdings" charset="2"/>
              <a:buChar char="²"/>
            </a:pPr>
            <a:r>
              <a:rPr lang="en-US" sz="2400" dirty="0" smtClean="0">
                <a:cs typeface="Century Schoolbook"/>
              </a:rPr>
              <a:t>Approval for non-OCD Anxiety</a:t>
            </a:r>
          </a:p>
          <a:p>
            <a:pPr marL="800100" lvl="1" indent="-342900">
              <a:buClr>
                <a:srgbClr val="FF0000"/>
              </a:buClr>
              <a:buFont typeface="Wingdings" charset="2"/>
              <a:buChar char="²"/>
            </a:pPr>
            <a:r>
              <a:rPr lang="en-US" sz="2400" dirty="0" smtClean="0">
                <a:cs typeface="Century Schoolbook"/>
              </a:rPr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40028038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3570" y="174172"/>
            <a:ext cx="8229600" cy="732971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4000" kern="1200" dirty="0">
                <a:solidFill>
                  <a:srgbClr val="FF0000"/>
                </a:solidFill>
                <a:latin typeface="Calibri"/>
              </a:rPr>
              <a:t>T</a:t>
            </a:r>
            <a:r>
              <a:rPr lang="en-US" sz="4000" b="0" i="0" u="none" strike="noStrike" kern="1200" baseline="0" dirty="0" smtClean="0">
                <a:solidFill>
                  <a:srgbClr val="FF0000"/>
                </a:solidFill>
                <a:latin typeface="Calibri"/>
              </a:rPr>
              <a:t>he black box warning</a:t>
            </a:r>
            <a:endParaRPr lang="en-US" sz="4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3570" y="948691"/>
            <a:ext cx="808082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SzPct val="100000"/>
              <a:buFont typeface="Wingdings" charset="2"/>
              <a:buChar char="²"/>
            </a:pPr>
            <a:r>
              <a:rPr lang="en-US" sz="2400" dirty="0" smtClean="0">
                <a:solidFill>
                  <a:srgbClr val="000000"/>
                </a:solidFill>
                <a:ea typeface="ＭＳ Ｐゴシック"/>
              </a:rPr>
              <a:t>All SSRIs have a black box warning for increased </a:t>
            </a:r>
            <a:r>
              <a:rPr lang="en-US" sz="2400" dirty="0" err="1" smtClean="0">
                <a:solidFill>
                  <a:srgbClr val="000000"/>
                </a:solidFill>
                <a:ea typeface="ＭＳ Ｐゴシック"/>
              </a:rPr>
              <a:t>suicidality</a:t>
            </a:r>
            <a:r>
              <a:rPr lang="en-US" sz="2400" dirty="0" smtClean="0">
                <a:solidFill>
                  <a:srgbClr val="000000"/>
                </a:solidFill>
                <a:ea typeface="ＭＳ Ｐゴシック"/>
              </a:rPr>
              <a:t> (4% vs. 2%).</a:t>
            </a:r>
          </a:p>
          <a:p>
            <a:pPr>
              <a:buClr>
                <a:srgbClr val="FF0000"/>
              </a:buClr>
              <a:buSzPct val="100000"/>
            </a:pPr>
            <a:endParaRPr lang="en-US" sz="2400" dirty="0">
              <a:solidFill>
                <a:srgbClr val="000000"/>
              </a:solidFill>
              <a:ea typeface="ＭＳ Ｐゴシック"/>
            </a:endParaRPr>
          </a:p>
          <a:p>
            <a:pPr marL="342900" indent="-342900">
              <a:buClr>
                <a:srgbClr val="FF0000"/>
              </a:buClr>
              <a:buSzPct val="100000"/>
              <a:buFont typeface="Wingdings" charset="2"/>
              <a:buChar char="²"/>
            </a:pPr>
            <a:r>
              <a:rPr lang="en-US" sz="2400" dirty="0" smtClean="0">
                <a:solidFill>
                  <a:srgbClr val="000000"/>
                </a:solidFill>
                <a:ea typeface="ＭＳ Ｐゴシック"/>
              </a:rPr>
              <a:t>The black box warning has not reduced suicide rate.</a:t>
            </a:r>
            <a:endParaRPr lang="en-US" sz="2400" dirty="0">
              <a:solidFill>
                <a:srgbClr val="000000"/>
              </a:solidFill>
              <a:ea typeface="ＭＳ Ｐゴシック"/>
            </a:endParaRPr>
          </a:p>
          <a:p>
            <a:pPr marL="342900" indent="-342900">
              <a:buClr>
                <a:srgbClr val="FF0000"/>
              </a:buClr>
              <a:buSzPct val="100000"/>
              <a:buFont typeface="Wingdings" charset="2"/>
              <a:buChar char="²"/>
            </a:pPr>
            <a:endParaRPr lang="en-US" sz="2400" dirty="0" smtClean="0">
              <a:solidFill>
                <a:srgbClr val="000000"/>
              </a:solidFill>
              <a:ea typeface="ＭＳ Ｐゴシック"/>
            </a:endParaRPr>
          </a:p>
          <a:p>
            <a:pPr marL="342900" indent="-342900">
              <a:buClr>
                <a:srgbClr val="FF0000"/>
              </a:buClr>
              <a:buSzPct val="100000"/>
              <a:buFont typeface="Wingdings" charset="2"/>
              <a:buChar char="²"/>
            </a:pPr>
            <a:r>
              <a:rPr lang="en-US" sz="2400" dirty="0" smtClean="0">
                <a:solidFill>
                  <a:srgbClr val="000000"/>
                </a:solidFill>
                <a:ea typeface="ＭＳ Ｐゴシック"/>
              </a:rPr>
              <a:t>Studies conducted since development of Columbia Suicide Severity Rating Scale have not supported this increased risk.</a:t>
            </a:r>
            <a:endParaRPr lang="en-US" sz="2400" dirty="0">
              <a:solidFill>
                <a:srgbClr val="000000"/>
              </a:solidFill>
              <a:ea typeface="ＭＳ Ｐゴシック"/>
            </a:endParaRPr>
          </a:p>
          <a:p>
            <a:pPr marL="342900" indent="-342900">
              <a:buClr>
                <a:srgbClr val="FF0000"/>
              </a:buClr>
              <a:buSzPct val="100000"/>
              <a:buFont typeface="Wingdings" charset="2"/>
              <a:buChar char="²"/>
            </a:pPr>
            <a:endParaRPr lang="en-US" sz="2400" dirty="0">
              <a:solidFill>
                <a:srgbClr val="000000"/>
              </a:solidFill>
              <a:ea typeface="ＭＳ Ｐゴシック"/>
            </a:endParaRPr>
          </a:p>
          <a:p>
            <a:pPr marL="342900" indent="-342900">
              <a:buClr>
                <a:srgbClr val="FF0000"/>
              </a:buClr>
              <a:buSzPct val="100000"/>
              <a:buFont typeface="Wingdings" charset="2"/>
              <a:buChar char="²"/>
            </a:pPr>
            <a:r>
              <a:rPr lang="en-US" sz="2400" dirty="0" smtClean="0">
                <a:solidFill>
                  <a:srgbClr val="000000"/>
                </a:solidFill>
                <a:ea typeface="ＭＳ Ｐゴシック"/>
              </a:rPr>
              <a:t>Provider and family must have this discussion prior to starting medication.</a:t>
            </a:r>
            <a:endParaRPr lang="en-US" sz="2400" dirty="0">
              <a:solidFill>
                <a:srgbClr val="000000"/>
              </a:solidFill>
              <a:ea typeface="ＭＳ Ｐゴシック"/>
            </a:endParaRPr>
          </a:p>
          <a:p>
            <a:pPr marL="342900" indent="-342900">
              <a:buClr>
                <a:srgbClr val="FF0000"/>
              </a:buClr>
              <a:buSzPct val="100000"/>
              <a:buFont typeface="Wingdings" charset="2"/>
              <a:buChar char="²"/>
            </a:pPr>
            <a:endParaRPr lang="en-US" sz="2400" dirty="0">
              <a:solidFill>
                <a:srgbClr val="000000"/>
              </a:solidFill>
              <a:ea typeface="ＭＳ Ｐゴシック"/>
            </a:endParaRPr>
          </a:p>
          <a:p>
            <a:pPr marL="342900" indent="-342900">
              <a:buClr>
                <a:srgbClr val="FF0000"/>
              </a:buClr>
              <a:buSzPct val="100000"/>
              <a:buFont typeface="Wingdings" charset="2"/>
              <a:buChar char="²"/>
            </a:pPr>
            <a:r>
              <a:rPr lang="en-US" sz="2400" dirty="0">
                <a:solidFill>
                  <a:srgbClr val="000000"/>
                </a:solidFill>
                <a:ea typeface="ＭＳ Ｐゴシック"/>
              </a:rPr>
              <a:t>M</a:t>
            </a:r>
            <a:r>
              <a:rPr lang="en-US" sz="2400" dirty="0" smtClean="0">
                <a:solidFill>
                  <a:srgbClr val="000000"/>
                </a:solidFill>
                <a:ea typeface="ＭＳ Ｐゴシック"/>
              </a:rPr>
              <a:t>onitor for </a:t>
            </a:r>
            <a:r>
              <a:rPr lang="en-US" sz="2400" dirty="0" err="1" smtClean="0">
                <a:solidFill>
                  <a:srgbClr val="000000"/>
                </a:solidFill>
                <a:ea typeface="ＭＳ Ｐゴシック"/>
              </a:rPr>
              <a:t>suicidality</a:t>
            </a:r>
            <a:r>
              <a:rPr lang="en-US" sz="2400" dirty="0" smtClean="0">
                <a:solidFill>
                  <a:srgbClr val="000000"/>
                </a:solidFill>
                <a:ea typeface="ＭＳ Ｐゴシック"/>
              </a:rPr>
              <a:t> throughout treatment.</a:t>
            </a:r>
            <a:endParaRPr lang="en-US" sz="2400" dirty="0">
              <a:solidFill>
                <a:srgbClr val="000000"/>
              </a:solidFill>
              <a:ea typeface="ＭＳ Ｐゴシック"/>
            </a:endParaRPr>
          </a:p>
          <a:p>
            <a:pPr marL="342900" indent="-342900">
              <a:buClr>
                <a:srgbClr val="FF0000"/>
              </a:buClr>
              <a:buFont typeface="Wingdings" charset="2"/>
              <a:buChar char="²"/>
            </a:pPr>
            <a:endParaRPr lang="en-US" sz="2400" dirty="0" smtClean="0"/>
          </a:p>
          <a:p>
            <a:pPr marL="285750" indent="-285750">
              <a:buClr>
                <a:srgbClr val="FF0000"/>
              </a:buClr>
              <a:buFont typeface="Wingdings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4686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Stage II:  The Real Deal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900" y="2222500"/>
            <a:ext cx="3378200" cy="2400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94101" y="5637618"/>
            <a:ext cx="58645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hlinkClick r:id="rId3"/>
              </a:rPr>
              <a:t>Does That Make Me Crazy?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15620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3570" y="948691"/>
            <a:ext cx="8080829" cy="4493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400" dirty="0" smtClean="0">
                <a:cs typeface="Century Schoolbook"/>
              </a:rPr>
              <a:t>Johnny is a 12yo boy with symptoms of GAD.  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400" dirty="0" smtClean="0">
                <a:cs typeface="Century Schoolbook"/>
              </a:rPr>
              <a:t>6-month history of excessive worries, mood irritability, school avoidance and frequent complaints of headaches.  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400" dirty="0" smtClean="0">
                <a:cs typeface="Century Schoolbook"/>
              </a:rPr>
              <a:t>Mom adds his grades have dropped.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400" dirty="0" smtClean="0">
                <a:cs typeface="Century Schoolbook"/>
              </a:rPr>
              <a:t>No past history of psychotherapy or pharmacotherapy.   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400" dirty="0" smtClean="0">
                <a:cs typeface="Century Schoolbook"/>
              </a:rPr>
              <a:t>Mom has GAD and takes paroxetine.  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400" dirty="0" smtClean="0">
                <a:cs typeface="Century Schoolbook"/>
              </a:rPr>
              <a:t>Parents want to try an SSRI. 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400" dirty="0" smtClean="0">
                <a:cs typeface="Century Schoolbook"/>
              </a:rPr>
              <a:t>GAD-7: </a:t>
            </a:r>
            <a:r>
              <a:rPr lang="en-US" sz="2400" dirty="0" smtClean="0">
                <a:cs typeface="Century Schoolbook"/>
              </a:rPr>
              <a:t>16 </a:t>
            </a:r>
            <a:r>
              <a:rPr lang="en-US" sz="2400" dirty="0" smtClean="0">
                <a:cs typeface="Century Schoolbook"/>
              </a:rPr>
              <a:t>out of 21, “very difficult”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83447" y="302360"/>
            <a:ext cx="3279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Here’s Johnny!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25638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72793"/>
            <a:ext cx="8229600" cy="76925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“What” Objectives: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380987"/>
            <a:ext cx="8229600" cy="4093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charset="2"/>
              <a:buChar char="²"/>
            </a:pPr>
            <a:r>
              <a:rPr lang="en-US" sz="2800" dirty="0" smtClean="0"/>
              <a:t>Review pediatric depression and anxiety.</a:t>
            </a:r>
          </a:p>
          <a:p>
            <a:pPr>
              <a:buClr>
                <a:srgbClr val="FF0000"/>
              </a:buClr>
            </a:pPr>
            <a:endParaRPr lang="en-US" sz="2800" dirty="0" smtClean="0"/>
          </a:p>
          <a:p>
            <a:pPr marL="285750" indent="-285750">
              <a:buClr>
                <a:srgbClr val="FF0000"/>
              </a:buClr>
              <a:buFont typeface="Wingdings" charset="2"/>
              <a:buChar char="²"/>
            </a:pPr>
            <a:r>
              <a:rPr lang="en-US" sz="2800" dirty="0" smtClean="0"/>
              <a:t>Discuss management of SSRIs:</a:t>
            </a:r>
          </a:p>
          <a:p>
            <a:pPr marL="742950" lvl="1" indent="-285750">
              <a:buClr>
                <a:srgbClr val="FF0000"/>
              </a:buClr>
              <a:buFont typeface="Wingdings" charset="2"/>
              <a:buChar char="²"/>
            </a:pPr>
            <a:r>
              <a:rPr lang="en-US" sz="2800" dirty="0" smtClean="0"/>
              <a:t>Choosing the med </a:t>
            </a:r>
          </a:p>
          <a:p>
            <a:pPr marL="742950" lvl="1" indent="-285750">
              <a:buClr>
                <a:srgbClr val="FF0000"/>
              </a:buClr>
              <a:buFont typeface="Wingdings" charset="2"/>
              <a:buChar char="²"/>
            </a:pPr>
            <a:r>
              <a:rPr lang="en-US" sz="2800" dirty="0" smtClean="0"/>
              <a:t>adjusting the dose </a:t>
            </a:r>
          </a:p>
          <a:p>
            <a:pPr marL="742950" lvl="1" indent="-285750">
              <a:buClr>
                <a:srgbClr val="FF0000"/>
              </a:buClr>
              <a:buFont typeface="Wingdings" charset="2"/>
              <a:buChar char="²"/>
            </a:pPr>
            <a:r>
              <a:rPr lang="en-US" sz="2800" dirty="0" smtClean="0"/>
              <a:t>monitoring progress</a:t>
            </a:r>
          </a:p>
          <a:p>
            <a:pPr marL="742950" lvl="1" indent="-285750">
              <a:buClr>
                <a:srgbClr val="FF0000"/>
              </a:buClr>
              <a:buFont typeface="Wingdings" charset="2"/>
              <a:buChar char="²"/>
            </a:pPr>
            <a:r>
              <a:rPr lang="en-US" sz="2800" dirty="0"/>
              <a:t>the black box </a:t>
            </a:r>
            <a:r>
              <a:rPr lang="en-US" sz="2800" dirty="0" smtClean="0"/>
              <a:t>warning  </a:t>
            </a:r>
          </a:p>
          <a:p>
            <a:pPr marL="742950" lvl="1" indent="-285750">
              <a:buClr>
                <a:srgbClr val="FF0000"/>
              </a:buClr>
              <a:buFont typeface="Wingdings" charset="2"/>
              <a:buChar char="²"/>
            </a:pPr>
            <a:r>
              <a:rPr lang="en-US" sz="2800" dirty="0" smtClean="0"/>
              <a:t>managing comorbidities and side effects</a:t>
            </a:r>
          </a:p>
          <a:p>
            <a:pPr marL="285750" indent="-285750">
              <a:buClr>
                <a:srgbClr val="FF0000"/>
              </a:buClr>
              <a:buFont typeface="Wingdings" charset="2"/>
              <a:buChar char="²"/>
            </a:pPr>
            <a:endParaRPr lang="en-US" dirty="0"/>
          </a:p>
          <a:p>
            <a:pPr marL="285750" indent="-285750">
              <a:buClr>
                <a:srgbClr val="FF0000"/>
              </a:buClr>
              <a:buFont typeface="Wingdings" charset="2"/>
              <a:buChar char="²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54069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799" y="314350"/>
            <a:ext cx="8551863" cy="642257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 smtClean="0">
                <a:solidFill>
                  <a:srgbClr val="FF0000"/>
                </a:solidFill>
              </a:rPr>
              <a:t>Diagnostic Assessment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799" y="955362"/>
            <a:ext cx="85518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endParaRPr lang="en-US" sz="2400" dirty="0">
              <a:cs typeface="Century Schoolbook"/>
            </a:endParaRPr>
          </a:p>
          <a:p>
            <a:pPr marL="742950" lvl="1" indent="-285750">
              <a:buClr>
                <a:srgbClr val="FF0000"/>
              </a:buClr>
              <a:buFont typeface="Wingdings" charset="2"/>
              <a:buChar char="²"/>
            </a:pPr>
            <a:r>
              <a:rPr lang="en-US" sz="2400" dirty="0" smtClean="0"/>
              <a:t>Pediatric </a:t>
            </a:r>
            <a:r>
              <a:rPr lang="en-US" sz="2400" dirty="0"/>
              <a:t>Symptom Checklist (</a:t>
            </a:r>
            <a:r>
              <a:rPr lang="en-US" sz="2400" b="1" dirty="0"/>
              <a:t>PSC-17, PSC-35</a:t>
            </a:r>
            <a:r>
              <a:rPr lang="en-US" sz="2400" dirty="0"/>
              <a:t>)</a:t>
            </a:r>
          </a:p>
          <a:p>
            <a:pPr marL="742950" lvl="1" indent="-285750">
              <a:buClr>
                <a:srgbClr val="FF0000"/>
              </a:buClr>
              <a:buFont typeface="Wingdings" charset="2"/>
              <a:buChar char="²"/>
            </a:pPr>
            <a:r>
              <a:rPr lang="en-US" sz="2400" dirty="0"/>
              <a:t>Strength and Difficulties </a:t>
            </a:r>
            <a:r>
              <a:rPr lang="en-US" sz="2400" dirty="0" err="1"/>
              <a:t>Questionaire</a:t>
            </a:r>
            <a:r>
              <a:rPr lang="en-US" sz="2400" dirty="0"/>
              <a:t> (</a:t>
            </a:r>
            <a:r>
              <a:rPr lang="en-US" sz="2400" b="1" dirty="0"/>
              <a:t>SDQ</a:t>
            </a:r>
            <a:r>
              <a:rPr lang="en-US" sz="2400" dirty="0" smtClean="0"/>
              <a:t>)</a:t>
            </a:r>
          </a:p>
          <a:p>
            <a:pPr marL="800100" lvl="1" indent="-342900">
              <a:buClr>
                <a:srgbClr val="FF0000"/>
              </a:buClr>
              <a:buFont typeface="Wingdings" charset="2"/>
              <a:buChar char="²"/>
            </a:pPr>
            <a:endParaRPr lang="en-US" sz="2400" dirty="0" smtClean="0">
              <a:cs typeface="Century Schoolbook"/>
            </a:endParaRPr>
          </a:p>
          <a:p>
            <a:pPr marL="800100" lvl="1" indent="-342900">
              <a:buClr>
                <a:srgbClr val="FF0000"/>
              </a:buClr>
              <a:buFont typeface="Wingdings" charset="2"/>
              <a:buChar char="²"/>
            </a:pPr>
            <a:r>
              <a:rPr lang="en-US" sz="2400" dirty="0" smtClean="0">
                <a:cs typeface="Century Schoolbook"/>
              </a:rPr>
              <a:t>anxiety</a:t>
            </a:r>
            <a:r>
              <a:rPr lang="en-US" sz="2400" dirty="0">
                <a:cs typeface="Century Schoolbook"/>
              </a:rPr>
              <a:t>:  GAD-</a:t>
            </a:r>
            <a:r>
              <a:rPr lang="en-US" sz="2400" dirty="0" smtClean="0">
                <a:cs typeface="Century Schoolbook"/>
              </a:rPr>
              <a:t>7, </a:t>
            </a:r>
            <a:r>
              <a:rPr lang="en-US" sz="2400" dirty="0" smtClean="0"/>
              <a:t>SCARED</a:t>
            </a:r>
            <a:endParaRPr lang="en-US" sz="2400" dirty="0" smtClean="0">
              <a:cs typeface="Century Schoolbook"/>
            </a:endParaRPr>
          </a:p>
          <a:p>
            <a:pPr marL="800100" lvl="1" indent="-342900">
              <a:buClr>
                <a:srgbClr val="FF0000"/>
              </a:buClr>
              <a:buFont typeface="Wingdings" charset="2"/>
              <a:buChar char="²"/>
            </a:pPr>
            <a:endParaRPr lang="en-US" sz="2400" dirty="0">
              <a:cs typeface="Century Schoolbook"/>
            </a:endParaRPr>
          </a:p>
          <a:p>
            <a:pPr marL="800100" lvl="1" indent="-342900">
              <a:buClr>
                <a:srgbClr val="FF0000"/>
              </a:buClr>
              <a:buFont typeface="Wingdings" charset="2"/>
              <a:buChar char="²"/>
            </a:pPr>
            <a:r>
              <a:rPr lang="en-US" sz="2400" dirty="0" smtClean="0">
                <a:cs typeface="Century Schoolbook"/>
              </a:rPr>
              <a:t>depression</a:t>
            </a:r>
            <a:r>
              <a:rPr lang="en-US" sz="2400" dirty="0">
                <a:cs typeface="Century Schoolbook"/>
              </a:rPr>
              <a:t>:  PHQ-9, PHQ-A</a:t>
            </a:r>
          </a:p>
          <a:p>
            <a:pPr marL="800100" lvl="1" indent="-342900">
              <a:buClr>
                <a:srgbClr val="FF0000"/>
              </a:buClr>
              <a:buFont typeface="Wingdings" charset="2"/>
              <a:buChar char="²"/>
            </a:pPr>
            <a:endParaRPr lang="en-US" sz="2400" dirty="0">
              <a:cs typeface="Century Schoolbook"/>
            </a:endParaRPr>
          </a:p>
          <a:p>
            <a:pPr marL="800100" lvl="1" indent="-342900">
              <a:buClr>
                <a:srgbClr val="FF0000"/>
              </a:buClr>
              <a:buFont typeface="Wingdings" charset="2"/>
              <a:buChar char="²"/>
            </a:pPr>
            <a:r>
              <a:rPr lang="en-US" sz="2400" dirty="0">
                <a:cs typeface="Century Schoolbook"/>
              </a:rPr>
              <a:t>Clinical Global </a:t>
            </a:r>
            <a:r>
              <a:rPr lang="en-US" sz="2400" dirty="0" smtClean="0">
                <a:cs typeface="Century Schoolbook"/>
              </a:rPr>
              <a:t>Impression Severity </a:t>
            </a:r>
            <a:r>
              <a:rPr lang="en-US" sz="2400" dirty="0">
                <a:cs typeface="Century Schoolbook"/>
              </a:rPr>
              <a:t>Scale (CGI-S)</a:t>
            </a:r>
          </a:p>
          <a:p>
            <a:pPr lvl="1">
              <a:buClr>
                <a:srgbClr val="FF0000"/>
              </a:buClr>
            </a:pPr>
            <a:endParaRPr lang="en-US" dirty="0"/>
          </a:p>
          <a:p>
            <a:pPr lvl="1">
              <a:buClr>
                <a:srgbClr val="FF0000"/>
              </a:buClr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01113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134785" cy="75370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GAD-7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254570"/>
              </p:ext>
            </p:extLst>
          </p:nvPr>
        </p:nvGraphicFramePr>
        <p:xfrm>
          <a:off x="457199" y="987903"/>
          <a:ext cx="8134785" cy="4007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4785"/>
              </a:tblGrid>
              <a:tr h="660721">
                <a:tc>
                  <a:txBody>
                    <a:bodyPr/>
                    <a:lstStyle/>
                    <a:p>
                      <a:r>
                        <a:rPr lang="en-US" sz="2000" b="1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Over the last 2 weeks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how often have you</a:t>
                      </a:r>
                      <a:r>
                        <a:rPr lang="en-US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been bothered</a:t>
                      </a:r>
                    </a:p>
                    <a:p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by the following problems?</a:t>
                      </a:r>
                      <a:endParaRPr lang="en-US" sz="2000" dirty="0"/>
                    </a:p>
                  </a:txBody>
                  <a:tcPr/>
                </a:tc>
              </a:tr>
              <a:tr h="42801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262626"/>
                          </a:solidFill>
                          <a:latin typeface="+mn-lt"/>
                        </a:rPr>
                        <a:t>1.  Feeling nervous, anxious, or on edge                                </a:t>
                      </a:r>
                    </a:p>
                  </a:txBody>
                  <a:tcPr/>
                </a:tc>
              </a:tr>
              <a:tr h="42801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262626"/>
                          </a:solidFill>
                          <a:latin typeface="+mn-lt"/>
                        </a:rPr>
                        <a:t>2.  Not being able to stop or control worrying</a:t>
                      </a:r>
                    </a:p>
                  </a:txBody>
                  <a:tcPr/>
                </a:tc>
              </a:tr>
              <a:tr h="42801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262626"/>
                          </a:solidFill>
                          <a:latin typeface="+mn-lt"/>
                        </a:rPr>
                        <a:t>3.  Worrying too much about different things</a:t>
                      </a:r>
                    </a:p>
                  </a:txBody>
                  <a:tcPr/>
                </a:tc>
              </a:tr>
              <a:tr h="42801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262626"/>
                          </a:solidFill>
                          <a:latin typeface="+mn-lt"/>
                        </a:rPr>
                        <a:t>4.  Trouble relaxing</a:t>
                      </a:r>
                    </a:p>
                  </a:txBody>
                  <a:tcPr/>
                </a:tc>
              </a:tr>
              <a:tr h="42801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262626"/>
                          </a:solidFill>
                          <a:latin typeface="+mn-lt"/>
                        </a:rPr>
                        <a:t>5.  Being so restless that it's hard to sit still</a:t>
                      </a:r>
                    </a:p>
                  </a:txBody>
                  <a:tcPr/>
                </a:tc>
              </a:tr>
              <a:tr h="42801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262626"/>
                          </a:solidFill>
                          <a:latin typeface="+mn-lt"/>
                        </a:rPr>
                        <a:t>6.  Becoming easily annoyed or irritable</a:t>
                      </a:r>
                    </a:p>
                  </a:txBody>
                  <a:tcPr/>
                </a:tc>
              </a:tr>
              <a:tr h="7387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262626"/>
                          </a:solidFill>
                          <a:latin typeface="+mn-lt"/>
                        </a:rPr>
                        <a:t>7.  Feeling afraid as if something awful might happen</a:t>
                      </a:r>
                      <a:endParaRPr lang="en-US" sz="2000" dirty="0" smtClean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199" y="4934773"/>
            <a:ext cx="8056537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If you checked off any problems, how difficult have these made it for you to </a:t>
            </a:r>
            <a:endParaRPr lang="en-US" sz="2000" dirty="0" smtClean="0"/>
          </a:p>
          <a:p>
            <a:r>
              <a:rPr lang="en-US" sz="2000" dirty="0" smtClean="0"/>
              <a:t>do </a:t>
            </a:r>
            <a:r>
              <a:rPr lang="en-US" sz="2000" dirty="0"/>
              <a:t>your work</a:t>
            </a:r>
            <a:r>
              <a:rPr lang="en-US" sz="2000" dirty="0" smtClean="0"/>
              <a:t>, take </a:t>
            </a:r>
            <a:r>
              <a:rPr lang="en-US" sz="2000" dirty="0"/>
              <a:t>care of things at home, or get along with other people? </a:t>
            </a:r>
          </a:p>
          <a:p>
            <a:r>
              <a:rPr lang="en-US" sz="2000" dirty="0" smtClean="0"/>
              <a:t>	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Not </a:t>
            </a:r>
            <a:r>
              <a:rPr lang="en-US" sz="2000" dirty="0"/>
              <a:t>difficult at all __________ </a:t>
            </a:r>
            <a:r>
              <a:rPr lang="en-US" sz="2000" dirty="0" smtClean="0"/>
              <a:t>	Somewhat </a:t>
            </a:r>
            <a:r>
              <a:rPr lang="en-US" sz="2000" dirty="0"/>
              <a:t>difficult </a:t>
            </a:r>
            <a:r>
              <a:rPr lang="en-US" sz="2000" dirty="0" smtClean="0"/>
              <a:t>_________</a:t>
            </a:r>
          </a:p>
          <a:p>
            <a:r>
              <a:rPr lang="en-US" sz="2000" dirty="0" smtClean="0"/>
              <a:t> 	Very </a:t>
            </a:r>
            <a:r>
              <a:rPr lang="en-US" sz="2000" dirty="0"/>
              <a:t>difficult </a:t>
            </a:r>
            <a:r>
              <a:rPr lang="en-US" sz="2000" dirty="0" smtClean="0"/>
              <a:t>_____________ 	Extremely </a:t>
            </a:r>
            <a:r>
              <a:rPr lang="en-US" sz="2000" dirty="0"/>
              <a:t>difficult </a:t>
            </a:r>
            <a:r>
              <a:rPr lang="en-US" sz="2000" dirty="0" smtClean="0"/>
              <a:t>__________ 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61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3570" y="10886"/>
            <a:ext cx="8229600" cy="624115"/>
          </a:xfrm>
        </p:spPr>
        <p:txBody>
          <a:bodyPr>
            <a:normAutofit fontScale="90000"/>
          </a:bodyPr>
          <a:lstStyle/>
          <a:p>
            <a:pPr lvl="1" algn="ctr"/>
            <a:r>
              <a:rPr lang="en-US" sz="3600" dirty="0" smtClean="0">
                <a:solidFill>
                  <a:srgbClr val="FF0000"/>
                </a:solidFill>
                <a:latin typeface="+mj-lt"/>
                <a:cs typeface="Century Schoolbook"/>
              </a:rPr>
              <a:t>Clinical Global Impression (CGI) Scale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5103" name="Picture 47" descr="PCMC_V_4CPT w Child First and Alwa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59450"/>
            <a:ext cx="1389063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04" name="Picture 48" descr="Department of Pediatrics Psychia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0"/>
            <a:ext cx="33528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385149"/>
              </p:ext>
            </p:extLst>
          </p:nvPr>
        </p:nvGraphicFramePr>
        <p:xfrm>
          <a:off x="228600" y="635001"/>
          <a:ext cx="8628062" cy="6172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500"/>
                <a:gridCol w="3975100"/>
                <a:gridCol w="420846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CGI - Severity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CGI - Improvement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Normal</a:t>
                      </a:r>
                      <a:r>
                        <a:rPr lang="en-US" dirty="0" smtClean="0"/>
                        <a:t>- symptoms not present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Very much improved</a:t>
                      </a:r>
                      <a:r>
                        <a:rPr lang="en-US" dirty="0" smtClean="0"/>
                        <a:t>- nearly all better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Borderline ill</a:t>
                      </a:r>
                      <a:r>
                        <a:rPr lang="en-US" dirty="0" smtClean="0"/>
                        <a:t>- subtle</a:t>
                      </a:r>
                      <a:r>
                        <a:rPr lang="en-US" baseline="0" dirty="0" smtClean="0"/>
                        <a:t> or suspected pathology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Much improved</a:t>
                      </a:r>
                      <a:r>
                        <a:rPr lang="en-US" dirty="0" smtClean="0"/>
                        <a:t>- notably better with significant reduction in symptoms, increased function with some symptoms remaining</a:t>
                      </a:r>
                      <a:endParaRPr lang="en-US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Mildly ill</a:t>
                      </a:r>
                      <a:r>
                        <a:rPr lang="en-US" dirty="0" smtClean="0"/>
                        <a:t>- clear symptoms with minimal impairment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Minimally improved</a:t>
                      </a:r>
                      <a:r>
                        <a:rPr lang="en-US" dirty="0" smtClean="0"/>
                        <a:t>- slightly better with little or no clinically meaningful reduction of symptoms.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Moderately ill</a:t>
                      </a:r>
                      <a:r>
                        <a:rPr lang="en-US" dirty="0" smtClean="0"/>
                        <a:t>- overt symptoms with noticeable but</a:t>
                      </a:r>
                      <a:r>
                        <a:rPr lang="en-US" baseline="0" dirty="0" smtClean="0"/>
                        <a:t> modest impairment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 change</a:t>
                      </a:r>
                      <a:r>
                        <a:rPr lang="en-US" dirty="0" smtClean="0"/>
                        <a:t>-</a:t>
                      </a:r>
                      <a:r>
                        <a:rPr lang="en-US" baseline="0" dirty="0" smtClean="0"/>
                        <a:t> symptoms remain unchanged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Markedly ill</a:t>
                      </a:r>
                      <a:r>
                        <a:rPr lang="en-US" dirty="0" smtClean="0"/>
                        <a:t>- intrusive symptoms with distinct</a:t>
                      </a:r>
                      <a:r>
                        <a:rPr lang="en-US" baseline="0" dirty="0" smtClean="0"/>
                        <a:t> impairment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Minimally worse</a:t>
                      </a:r>
                      <a:r>
                        <a:rPr lang="en-US" dirty="0" smtClean="0"/>
                        <a:t>- slightly worse but</a:t>
                      </a:r>
                      <a:r>
                        <a:rPr lang="en-US" baseline="0" dirty="0" smtClean="0"/>
                        <a:t> not clinically significant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Severely ill</a:t>
                      </a:r>
                      <a:r>
                        <a:rPr lang="en-US" dirty="0" smtClean="0"/>
                        <a:t>- disruptive pathology, behavior and function frequently impaired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Much worse</a:t>
                      </a:r>
                      <a:r>
                        <a:rPr lang="en-US" dirty="0" smtClean="0"/>
                        <a:t>- clinically significant increase in symptoms</a:t>
                      </a:r>
                      <a:r>
                        <a:rPr lang="en-US" baseline="0" dirty="0" smtClean="0"/>
                        <a:t> and loss of function</a:t>
                      </a:r>
                      <a:endParaRPr lang="en-US" dirty="0"/>
                    </a:p>
                  </a:txBody>
                  <a:tcPr/>
                </a:tc>
              </a:tr>
              <a:tr h="1132839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Extremely</a:t>
                      </a:r>
                      <a:r>
                        <a:rPr lang="en-US" b="1" baseline="0" dirty="0" smtClean="0"/>
                        <a:t> ill</a:t>
                      </a:r>
                      <a:r>
                        <a:rPr lang="en-US" baseline="0" dirty="0" smtClean="0"/>
                        <a:t>- pathology drastically interferes with function, may be hospitalized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Very much</a:t>
                      </a:r>
                      <a:r>
                        <a:rPr lang="en-US" b="1" baseline="0" dirty="0" smtClean="0"/>
                        <a:t> worse</a:t>
                      </a:r>
                      <a:r>
                        <a:rPr lang="en-US" baseline="0" dirty="0" smtClean="0"/>
                        <a:t>- severe exacerbation of symptoms and loss of function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1204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63285"/>
            <a:ext cx="8229600" cy="103414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>
                <a:solidFill>
                  <a:srgbClr val="FF0000"/>
                </a:solidFill>
                <a:cs typeface="+mj-cs"/>
              </a:rPr>
              <a:t>SSRI Dosing Chart</a:t>
            </a:r>
          </a:p>
        </p:txBody>
      </p:sp>
      <p:graphicFrame>
        <p:nvGraphicFramePr>
          <p:cNvPr id="215043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899847"/>
              </p:ext>
            </p:extLst>
          </p:nvPr>
        </p:nvGraphicFramePr>
        <p:xfrm>
          <a:off x="228600" y="1447800"/>
          <a:ext cx="8686800" cy="3902074"/>
        </p:xfrm>
        <a:graphic>
          <a:graphicData uri="http://schemas.openxmlformats.org/drawingml/2006/table">
            <a:tbl>
              <a:tblPr/>
              <a:tblGrid>
                <a:gridCol w="2286000"/>
                <a:gridCol w="1371600"/>
                <a:gridCol w="1828800"/>
                <a:gridCol w="1524000"/>
                <a:gridCol w="1676400"/>
              </a:tblGrid>
              <a:tr h="14632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Medication</a:t>
                      </a:r>
                    </a:p>
                  </a:txBody>
                  <a:tcPr marT="137182" marB="13718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Starting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(mg/d)</a:t>
                      </a:r>
                    </a:p>
                  </a:txBody>
                  <a:tcPr marT="137182" marB="13718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Weekly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Increments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(mg)</a:t>
                      </a:r>
                    </a:p>
                  </a:txBody>
                  <a:tcPr marT="137182" marB="13718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Effective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Range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(mg)</a:t>
                      </a:r>
                    </a:p>
                  </a:txBody>
                  <a:tcPr marT="137182" marB="13718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Maximum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(mg)</a:t>
                      </a:r>
                    </a:p>
                  </a:txBody>
                  <a:tcPr marT="137182" marB="13718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7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Citalopram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20-40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7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Fluoxetine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20-40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7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Paroxetine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20-40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7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Sertraline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50-150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7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Escitalopram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10-20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2581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3570" y="174172"/>
            <a:ext cx="8229600" cy="732971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4000" b="0" i="0" u="none" strike="noStrike" kern="1200" baseline="0" dirty="0" smtClean="0">
                <a:solidFill>
                  <a:srgbClr val="FF0000"/>
                </a:solidFill>
                <a:latin typeface="+mj-lt"/>
              </a:rPr>
              <a:t>Two weeks later…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3570" y="1225690"/>
            <a:ext cx="8080829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400" dirty="0" smtClean="0">
                <a:cs typeface="Century Schoolbook"/>
              </a:rPr>
              <a:t>Both Johnny and Mother report no improvement and no observed side effects including no suicidal ideation.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400" dirty="0" smtClean="0">
                <a:cs typeface="Century Schoolbook"/>
              </a:rPr>
              <a:t>Mother and Johnny agree to increase fluoxetine to 20mg today and to 30mg in two weeks.  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400" dirty="0" smtClean="0">
                <a:cs typeface="Century Schoolbook"/>
              </a:rPr>
              <a:t>RTC in 4 weeks.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400" dirty="0" smtClean="0">
                <a:cs typeface="Century Schoolbook"/>
              </a:rPr>
              <a:t>Mother asks, “How will I know if the med is working?”</a:t>
            </a:r>
            <a:endParaRPr lang="en-US" sz="2400" dirty="0">
              <a:cs typeface="Century Schoolbook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400" dirty="0" smtClean="0">
                <a:cs typeface="Century Schoolbook"/>
              </a:rPr>
              <a:t>Johnny adds, “What is the best dose for me?”</a:t>
            </a:r>
          </a:p>
          <a:p>
            <a:pPr>
              <a:buClr>
                <a:srgbClr val="FF0000"/>
              </a:buClr>
            </a:pPr>
            <a:endParaRPr lang="en-US" sz="2400" dirty="0">
              <a:latin typeface="Century Schoolbook"/>
              <a:cs typeface="Century Schoolbook"/>
            </a:endParaRPr>
          </a:p>
          <a:p>
            <a:pPr>
              <a:buClr>
                <a:srgbClr val="FF0000"/>
              </a:buClr>
            </a:pPr>
            <a:endParaRPr lang="en-US" sz="2400" dirty="0" smtClean="0">
              <a:latin typeface="Century Schoolbook"/>
              <a:cs typeface="Century Schoolbook"/>
            </a:endParaRPr>
          </a:p>
          <a:p>
            <a:pPr marL="285750" indent="-285750">
              <a:buClr>
                <a:srgbClr val="FF0000"/>
              </a:buClr>
              <a:buFont typeface="Wingdings" charset="2"/>
              <a:buChar char="Ø"/>
            </a:pPr>
            <a:endParaRPr lang="en-US" sz="2400" dirty="0">
              <a:latin typeface="Century Schoolbook"/>
              <a:cs typeface="Century Schoolbook"/>
            </a:endParaRPr>
          </a:p>
          <a:p>
            <a:pPr marL="285750" indent="-285750">
              <a:buClr>
                <a:srgbClr val="FF0000"/>
              </a:buClr>
              <a:buFont typeface="Wingdings" charset="2"/>
              <a:buChar char="Ø"/>
            </a:pPr>
            <a:endParaRPr lang="en-US" dirty="0"/>
          </a:p>
          <a:p>
            <a:pPr marL="285750" indent="-285750">
              <a:buClr>
                <a:srgbClr val="FF0000"/>
              </a:buClr>
              <a:buFont typeface="Wingdings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6609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3570" y="174172"/>
            <a:ext cx="8229600" cy="732971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4000" b="0" i="0" u="none" strike="noStrike" kern="1200" baseline="0" dirty="0" smtClean="0">
                <a:solidFill>
                  <a:srgbClr val="FF0000"/>
                </a:solidFill>
                <a:latin typeface="+mj-lt"/>
              </a:rPr>
              <a:t>Monitoring Improvement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3570" y="1035597"/>
            <a:ext cx="8080829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SzPts val="1500"/>
              <a:buFont typeface="Wingdings" charset="2"/>
              <a:buChar char="Ø"/>
            </a:pPr>
            <a:endParaRPr lang="en-US" sz="2400" dirty="0" smtClean="0">
              <a:solidFill>
                <a:srgbClr val="000000"/>
              </a:solidFill>
              <a:latin typeface="Century Schoolbook"/>
              <a:ea typeface="ＭＳ Ｐゴシック"/>
            </a:endParaRPr>
          </a:p>
          <a:p>
            <a:pPr>
              <a:buClr>
                <a:srgbClr val="FF0000"/>
              </a:buClr>
            </a:pPr>
            <a:endParaRPr lang="en-US" sz="2400" dirty="0"/>
          </a:p>
          <a:p>
            <a:pPr>
              <a:buClr>
                <a:srgbClr val="FF0000"/>
              </a:buClr>
            </a:pPr>
            <a:endParaRPr lang="en-US" sz="2400" dirty="0" smtClean="0"/>
          </a:p>
          <a:p>
            <a:pPr marL="285750" indent="-285750">
              <a:buClr>
                <a:srgbClr val="FF0000"/>
              </a:buClr>
              <a:buFont typeface="Wingdings" charset="2"/>
              <a:buChar char="Ø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29556" y="1307420"/>
            <a:ext cx="76773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charset="2"/>
              <a:buChar char="²"/>
            </a:pPr>
            <a:r>
              <a:rPr lang="en-US" sz="2400" dirty="0" smtClean="0">
                <a:cs typeface="Century Schoolbook"/>
              </a:rPr>
              <a:t>Use a Rating Scale to monitor progress as compared to baseline.</a:t>
            </a:r>
          </a:p>
          <a:p>
            <a:pPr>
              <a:buClr>
                <a:srgbClr val="FF0000"/>
              </a:buClr>
            </a:pPr>
            <a:endParaRPr lang="en-US" sz="2400" dirty="0" smtClean="0">
              <a:cs typeface="Century Schoolbook"/>
            </a:endParaRPr>
          </a:p>
          <a:p>
            <a:pPr marL="800100" lvl="1" indent="-342900">
              <a:buClr>
                <a:srgbClr val="FF0000"/>
              </a:buClr>
              <a:buFont typeface="Wingdings" charset="2"/>
              <a:buChar char="²"/>
            </a:pPr>
            <a:r>
              <a:rPr lang="en-US" sz="2400" dirty="0" smtClean="0">
                <a:cs typeface="Century Schoolbook"/>
              </a:rPr>
              <a:t>anxiety:  GAD-7</a:t>
            </a:r>
          </a:p>
          <a:p>
            <a:pPr marL="800100" lvl="1" indent="-342900">
              <a:buClr>
                <a:srgbClr val="FF0000"/>
              </a:buClr>
              <a:buFont typeface="Wingdings" charset="2"/>
              <a:buChar char="²"/>
            </a:pPr>
            <a:endParaRPr lang="en-US" sz="2400" dirty="0" smtClean="0">
              <a:cs typeface="Century Schoolbook"/>
            </a:endParaRPr>
          </a:p>
          <a:p>
            <a:pPr marL="800100" lvl="1" indent="-342900">
              <a:buClr>
                <a:srgbClr val="FF0000"/>
              </a:buClr>
              <a:buFont typeface="Wingdings" charset="2"/>
              <a:buChar char="²"/>
            </a:pPr>
            <a:r>
              <a:rPr lang="en-US" sz="2400" dirty="0" smtClean="0">
                <a:cs typeface="Century Schoolbook"/>
              </a:rPr>
              <a:t>depression:  PHQ-9, PHQ-A</a:t>
            </a:r>
          </a:p>
          <a:p>
            <a:pPr marL="800100" lvl="1" indent="-342900">
              <a:buClr>
                <a:srgbClr val="FF0000"/>
              </a:buClr>
              <a:buFont typeface="Wingdings" charset="2"/>
              <a:buChar char="²"/>
            </a:pPr>
            <a:endParaRPr lang="en-US" sz="2400" dirty="0" smtClean="0">
              <a:cs typeface="Century Schoolbook"/>
            </a:endParaRPr>
          </a:p>
          <a:p>
            <a:pPr marL="800100" lvl="1" indent="-342900">
              <a:buClr>
                <a:srgbClr val="FF0000"/>
              </a:buClr>
              <a:buFont typeface="Wingdings" charset="2"/>
              <a:buChar char="²"/>
            </a:pPr>
            <a:r>
              <a:rPr lang="en-US" sz="2400" dirty="0" smtClean="0">
                <a:cs typeface="Century Schoolbook"/>
              </a:rPr>
              <a:t>Clinical Global Impression</a:t>
            </a:r>
          </a:p>
          <a:p>
            <a:pPr marL="1257300" lvl="2" indent="-342900">
              <a:buClr>
                <a:srgbClr val="FF0000"/>
              </a:buClr>
              <a:buFont typeface="Wingdings" charset="2"/>
              <a:buChar char="²"/>
            </a:pPr>
            <a:r>
              <a:rPr lang="en-US" sz="2400" dirty="0" smtClean="0">
                <a:cs typeface="Century Schoolbook"/>
              </a:rPr>
              <a:t>Improvement Scale (CGI-I</a:t>
            </a:r>
            <a:r>
              <a:rPr lang="en-US" sz="2400" dirty="0">
                <a:cs typeface="Century Schoolbook"/>
              </a:rPr>
              <a:t>) </a:t>
            </a:r>
            <a:r>
              <a:rPr lang="en-US" sz="2400" dirty="0" smtClean="0">
                <a:cs typeface="Century Schoolbook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59059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3570" y="174172"/>
            <a:ext cx="8229600" cy="732971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4000" kern="1200" dirty="0" smtClean="0">
                <a:solidFill>
                  <a:srgbClr val="FF0000"/>
                </a:solidFill>
                <a:latin typeface="Calibri"/>
              </a:rPr>
              <a:t>SSRI </a:t>
            </a:r>
            <a:r>
              <a:rPr lang="en-US" sz="4000" b="0" i="0" u="none" strike="noStrike" kern="1200" baseline="0" dirty="0" smtClean="0">
                <a:solidFill>
                  <a:srgbClr val="FF0000"/>
                </a:solidFill>
                <a:latin typeface="Calibri"/>
              </a:rPr>
              <a:t>Dose Adjustment</a:t>
            </a:r>
            <a:endParaRPr lang="en-US" sz="4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3570" y="1035597"/>
            <a:ext cx="8080829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SzPts val="1500"/>
              <a:buFont typeface="Wingdings" charset="2"/>
              <a:buChar char="Ø"/>
            </a:pPr>
            <a:endParaRPr lang="en-US" sz="2400" dirty="0" smtClean="0">
              <a:solidFill>
                <a:srgbClr val="000000"/>
              </a:solidFill>
              <a:latin typeface="Century Schoolbook"/>
              <a:ea typeface="ＭＳ Ｐゴシック"/>
            </a:endParaRPr>
          </a:p>
          <a:p>
            <a:pPr>
              <a:buClr>
                <a:srgbClr val="FF0000"/>
              </a:buClr>
            </a:pPr>
            <a:endParaRPr lang="en-US" sz="2400" dirty="0"/>
          </a:p>
          <a:p>
            <a:pPr>
              <a:buClr>
                <a:srgbClr val="FF0000"/>
              </a:buClr>
            </a:pPr>
            <a:endParaRPr lang="en-US" sz="2400" dirty="0" smtClean="0"/>
          </a:p>
          <a:p>
            <a:pPr marL="285750" indent="-285750">
              <a:buClr>
                <a:srgbClr val="FF0000"/>
              </a:buClr>
              <a:buFont typeface="Wingdings" charset="2"/>
              <a:buChar char="Ø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4" y="726441"/>
            <a:ext cx="8628061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endParaRPr lang="en-US" sz="2400" dirty="0" smtClean="0">
              <a:latin typeface="Century Schoolbook"/>
              <a:cs typeface="Century Schoolbook"/>
            </a:endParaRPr>
          </a:p>
          <a:p>
            <a:pPr marL="342900" indent="-342900">
              <a:buClr>
                <a:srgbClr val="FF0000"/>
              </a:buClr>
              <a:buFont typeface="Wingdings" charset="2"/>
              <a:buChar char="²"/>
            </a:pPr>
            <a:r>
              <a:rPr lang="en-US" sz="2400" b="1" dirty="0" smtClean="0">
                <a:latin typeface="Century Schoolbook"/>
                <a:cs typeface="Century Schoolbook"/>
              </a:rPr>
              <a:t>Titrate to a goal dose using Evidence-based Medicine.</a:t>
            </a:r>
            <a:endParaRPr lang="en-US" dirty="0" smtClean="0"/>
          </a:p>
          <a:p>
            <a:r>
              <a:rPr lang="en-US" dirty="0"/>
              <a:t>	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42244"/>
              </p:ext>
            </p:extLst>
          </p:nvPr>
        </p:nvGraphicFramePr>
        <p:xfrm>
          <a:off x="228601" y="2203768"/>
          <a:ext cx="8628064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7016"/>
                <a:gridCol w="2157016"/>
                <a:gridCol w="2157016"/>
                <a:gridCol w="2157016"/>
              </a:tblGrid>
              <a:tr h="80801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NIMH Study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Med alone</a:t>
                      </a:r>
                    </a:p>
                    <a:p>
                      <a:r>
                        <a:rPr lang="en-US" sz="2400" dirty="0" smtClean="0"/>
                        <a:t>(mean dose)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Med + CBT</a:t>
                      </a:r>
                    </a:p>
                    <a:p>
                      <a:r>
                        <a:rPr lang="en-US" sz="2400" dirty="0" smtClean="0"/>
                        <a:t>(mean</a:t>
                      </a:r>
                      <a:r>
                        <a:rPr lang="en-US" sz="2400" baseline="0" dirty="0" smtClean="0"/>
                        <a:t> dose)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Placebo</a:t>
                      </a:r>
                    </a:p>
                    <a:p>
                      <a:r>
                        <a:rPr lang="en-US" sz="2400" dirty="0" smtClean="0"/>
                        <a:t>(mean dose)</a:t>
                      </a:r>
                      <a:endParaRPr lang="en-US" sz="2400" dirty="0"/>
                    </a:p>
                  </a:txBody>
                  <a:tcPr/>
                </a:tc>
              </a:tr>
              <a:tr h="81923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TADS</a:t>
                      </a:r>
                    </a:p>
                    <a:p>
                      <a:r>
                        <a:rPr lang="en-US" sz="2400" dirty="0" smtClean="0"/>
                        <a:t>Fluoxetine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33.4mg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28.4mg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34.1mg</a:t>
                      </a:r>
                      <a:endParaRPr lang="en-US" sz="2400" dirty="0"/>
                    </a:p>
                  </a:txBody>
                  <a:tcPr/>
                </a:tc>
              </a:tr>
              <a:tr h="81923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CAMS</a:t>
                      </a:r>
                    </a:p>
                    <a:p>
                      <a:r>
                        <a:rPr lang="en-US" sz="2400" dirty="0" smtClean="0"/>
                        <a:t>Sertraline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146mg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134mg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175mg</a:t>
                      </a:r>
                      <a:endParaRPr lang="en-US" sz="2400" dirty="0"/>
                    </a:p>
                  </a:txBody>
                  <a:tcPr/>
                </a:tc>
              </a:tr>
              <a:tr h="81923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POTS</a:t>
                      </a:r>
                    </a:p>
                    <a:p>
                      <a:r>
                        <a:rPr lang="en-US" sz="2400" dirty="0" smtClean="0"/>
                        <a:t>Sertraline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170mg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133mg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176mg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2341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3570" y="174172"/>
            <a:ext cx="8229600" cy="732971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4000" b="0" i="0" u="none" strike="noStrike" kern="1200" baseline="0" dirty="0" smtClean="0">
                <a:solidFill>
                  <a:srgbClr val="FF0000"/>
                </a:solidFill>
                <a:latin typeface="Calibri"/>
              </a:rPr>
              <a:t>Scenario 1:  Four </a:t>
            </a:r>
            <a:r>
              <a:rPr lang="en-US" sz="4000" b="0" i="0" u="none" strike="noStrike" kern="1200" baseline="0" dirty="0" smtClean="0">
                <a:solidFill>
                  <a:srgbClr val="FF0000"/>
                </a:solidFill>
                <a:latin typeface="Calibri"/>
              </a:rPr>
              <a:t>weeks later…</a:t>
            </a:r>
            <a:endParaRPr lang="en-US" sz="4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071463"/>
            <a:ext cx="862806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cs typeface="Century Schoolbook"/>
              </a:rPr>
              <a:t>Johnny is on 30mg and reports taking his medications every day.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cs typeface="Century Schoolbook"/>
              </a:rPr>
              <a:t>He is feeling less anxious and is having easier time getting to school and has even noticed less headaches.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cs typeface="Century Schoolbook"/>
              </a:rPr>
              <a:t>However, he also reports getting angry easily, and feels “hyper”.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cs typeface="Century Schoolbook"/>
              </a:rPr>
              <a:t>Mother agrees that he has been more irritable and has noticed he is having harder time falling asleep.</a:t>
            </a:r>
            <a:endParaRPr lang="en-US" sz="2400" dirty="0"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31090136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93254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>
                <a:solidFill>
                  <a:srgbClr val="FF0000"/>
                </a:solidFill>
              </a:rPr>
              <a:t>SSRI </a:t>
            </a:r>
            <a:r>
              <a:rPr lang="en-US" sz="4000" dirty="0">
                <a:solidFill>
                  <a:srgbClr val="FF0000"/>
                </a:solidFill>
              </a:rPr>
              <a:t>Side Effects</a:t>
            </a:r>
            <a:endParaRPr lang="en-US" sz="4000" dirty="0">
              <a:solidFill>
                <a:srgbClr val="FF0000"/>
              </a:solidFill>
              <a:cs typeface="+mj-cs"/>
            </a:endParaRPr>
          </a:p>
        </p:txBody>
      </p:sp>
      <p:graphicFrame>
        <p:nvGraphicFramePr>
          <p:cNvPr id="215043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1561521"/>
              </p:ext>
            </p:extLst>
          </p:nvPr>
        </p:nvGraphicFramePr>
        <p:xfrm>
          <a:off x="304800" y="1349829"/>
          <a:ext cx="8686800" cy="4724401"/>
        </p:xfrm>
        <a:graphic>
          <a:graphicData uri="http://schemas.openxmlformats.org/drawingml/2006/table">
            <a:tbl>
              <a:tblPr/>
              <a:tblGrid>
                <a:gridCol w="2286000"/>
                <a:gridCol w="1524000"/>
                <a:gridCol w="1752600"/>
                <a:gridCol w="3124200"/>
              </a:tblGrid>
              <a:tr h="1463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Medication</a:t>
                      </a:r>
                    </a:p>
                  </a:txBody>
                  <a:tcPr marT="137176" marB="13717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Half-life</a:t>
                      </a:r>
                    </a:p>
                  </a:txBody>
                  <a:tcPr marT="137176" marB="13717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Drug interaction potential</a:t>
                      </a:r>
                    </a:p>
                  </a:txBody>
                  <a:tcPr marT="137176" marB="13717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More common side effects</a:t>
                      </a:r>
                    </a:p>
                  </a:txBody>
                  <a:tcPr marT="137176" marB="13717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Citalopram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hrs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low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sexual side effects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Fluoxetine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2-4 days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high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agitation, nausea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0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Paroxetine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hrs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high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sexual, weight gain, sedation, anticholinergic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Sertraline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hrs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moderate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diarrhea, nausea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Escitalopram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hrs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low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expensive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68937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3570" y="174172"/>
            <a:ext cx="8229600" cy="732971"/>
          </a:xfrm>
        </p:spPr>
        <p:txBody>
          <a:bodyPr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4000" b="0" i="0" u="none" strike="noStrike" kern="1200" baseline="0" dirty="0" smtClean="0">
                <a:solidFill>
                  <a:srgbClr val="FF0000"/>
                </a:solidFill>
                <a:latin typeface="Calibri"/>
              </a:rPr>
              <a:t>Managing side effects of </a:t>
            </a:r>
            <a:r>
              <a:rPr lang="en-US" sz="4000" b="0" i="0" u="none" strike="noStrike" kern="1200" dirty="0" smtClean="0">
                <a:solidFill>
                  <a:srgbClr val="FF0000"/>
                </a:solidFill>
                <a:latin typeface="Calibri"/>
              </a:rPr>
              <a:t>SSRIs</a:t>
            </a:r>
            <a:endParaRPr lang="en-US" sz="4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3570" y="1232301"/>
            <a:ext cx="8080829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SzPct val="100000"/>
              <a:buFont typeface="Wingdings" charset="2"/>
              <a:buChar char="²"/>
            </a:pPr>
            <a:r>
              <a:rPr lang="en-US" sz="2400" dirty="0" smtClean="0">
                <a:solidFill>
                  <a:srgbClr val="000000"/>
                </a:solidFill>
                <a:ea typeface="ＭＳ Ｐゴシック"/>
              </a:rPr>
              <a:t>Remember side effect profiles and unique characteristics of individual SSRIs (i.e. activation and longer half-life with fluoxetine).</a:t>
            </a:r>
          </a:p>
          <a:p>
            <a:pPr>
              <a:buClr>
                <a:srgbClr val="FF0000"/>
              </a:buClr>
              <a:buSzPct val="100000"/>
            </a:pPr>
            <a:endParaRPr lang="en-US" sz="2400" dirty="0" smtClean="0">
              <a:solidFill>
                <a:srgbClr val="000000"/>
              </a:solidFill>
              <a:ea typeface="ＭＳ Ｐゴシック"/>
            </a:endParaRPr>
          </a:p>
          <a:p>
            <a:pPr marL="342900" indent="-342900">
              <a:buClr>
                <a:srgbClr val="FF0000"/>
              </a:buClr>
              <a:buSzPct val="100000"/>
              <a:buFont typeface="Wingdings" charset="2"/>
              <a:buChar char="²"/>
            </a:pPr>
            <a:r>
              <a:rPr lang="en-US" sz="2400" dirty="0" smtClean="0">
                <a:solidFill>
                  <a:srgbClr val="000000"/>
                </a:solidFill>
                <a:ea typeface="ＭＳ Ｐゴシック"/>
              </a:rPr>
              <a:t>lower fluoxetine to dose in which side effects were not noted to assess if benefit is maintained.  </a:t>
            </a:r>
          </a:p>
          <a:p>
            <a:pPr marL="342900" indent="-342900">
              <a:buClr>
                <a:srgbClr val="FF0000"/>
              </a:buClr>
              <a:buSzPct val="100000"/>
              <a:buFont typeface="Wingdings" charset="2"/>
              <a:buChar char="²"/>
            </a:pPr>
            <a:endParaRPr lang="en-US" sz="2400" dirty="0" smtClean="0">
              <a:solidFill>
                <a:srgbClr val="000000"/>
              </a:solidFill>
              <a:ea typeface="ＭＳ Ｐゴシック"/>
            </a:endParaRPr>
          </a:p>
          <a:p>
            <a:pPr marL="342900" indent="-342900">
              <a:buClr>
                <a:srgbClr val="FF0000"/>
              </a:buClr>
              <a:buSzPct val="100000"/>
              <a:buFont typeface="Wingdings" charset="2"/>
              <a:buChar char="²"/>
            </a:pPr>
            <a:r>
              <a:rPr lang="en-US" sz="2400" dirty="0" smtClean="0">
                <a:solidFill>
                  <a:srgbClr val="000000"/>
                </a:solidFill>
                <a:ea typeface="ＭＳ Ｐゴシック"/>
              </a:rPr>
              <a:t>Address Environmental precipitants / </a:t>
            </a:r>
            <a:r>
              <a:rPr lang="en-US" sz="2400" dirty="0" err="1" smtClean="0">
                <a:solidFill>
                  <a:srgbClr val="000000"/>
                </a:solidFill>
                <a:ea typeface="ＭＳ Ｐゴシック"/>
              </a:rPr>
              <a:t>perpetuants</a:t>
            </a:r>
            <a:endParaRPr lang="en-US" sz="2400" dirty="0" smtClean="0">
              <a:solidFill>
                <a:srgbClr val="000000"/>
              </a:solidFill>
              <a:ea typeface="ＭＳ Ｐゴシック"/>
            </a:endParaRPr>
          </a:p>
          <a:p>
            <a:pPr marL="342900" indent="-342900">
              <a:buClr>
                <a:srgbClr val="FF0000"/>
              </a:buClr>
              <a:buSzPct val="100000"/>
              <a:buFont typeface="Wingdings" charset="2"/>
              <a:buChar char="²"/>
            </a:pPr>
            <a:endParaRPr lang="en-US" sz="2400" dirty="0">
              <a:solidFill>
                <a:srgbClr val="000000"/>
              </a:solidFill>
              <a:ea typeface="ＭＳ Ｐゴシック"/>
            </a:endParaRPr>
          </a:p>
          <a:p>
            <a:pPr marL="342900" indent="-342900">
              <a:buClr>
                <a:srgbClr val="FF0000"/>
              </a:buClr>
              <a:buSzPct val="100000"/>
              <a:buFont typeface="Wingdings" charset="2"/>
              <a:buChar char="²"/>
            </a:pPr>
            <a:r>
              <a:rPr lang="en-US" sz="2400" dirty="0" smtClean="0">
                <a:solidFill>
                  <a:srgbClr val="000000"/>
                </a:solidFill>
                <a:ea typeface="ＭＳ Ｐゴシック"/>
              </a:rPr>
              <a:t>Therapy – Learning skills to identify and regulate emotions and better tolerate distress</a:t>
            </a:r>
          </a:p>
          <a:p>
            <a:pPr marL="342900" indent="-342900">
              <a:buClr>
                <a:srgbClr val="FF0000"/>
              </a:buClr>
              <a:buSzPct val="100000"/>
              <a:buFont typeface="Wingdings" charset="2"/>
              <a:buChar char="²"/>
            </a:pPr>
            <a:endParaRPr lang="en-US" sz="2400" dirty="0">
              <a:solidFill>
                <a:srgbClr val="000000"/>
              </a:solidFill>
              <a:ea typeface="ＭＳ Ｐゴシック"/>
            </a:endParaRPr>
          </a:p>
          <a:p>
            <a:pPr marL="342900" indent="-342900">
              <a:buClr>
                <a:srgbClr val="FF0000"/>
              </a:buClr>
              <a:buSzPct val="100000"/>
              <a:buFont typeface="Wingdings" charset="2"/>
              <a:buChar char="²"/>
            </a:pPr>
            <a:r>
              <a:rPr lang="en-US" sz="2400" dirty="0" smtClean="0">
                <a:solidFill>
                  <a:srgbClr val="000000"/>
                </a:solidFill>
                <a:ea typeface="ＭＳ Ｐゴシック"/>
              </a:rPr>
              <a:t>RTC in 2-4 weeks</a:t>
            </a:r>
          </a:p>
          <a:p>
            <a:pPr>
              <a:buClr>
                <a:srgbClr val="FF0000"/>
              </a:buClr>
              <a:buSzPts val="1500"/>
            </a:pPr>
            <a:endParaRPr lang="en-US" sz="2400" dirty="0" smtClean="0">
              <a:solidFill>
                <a:srgbClr val="000000"/>
              </a:solidFill>
              <a:latin typeface="Century Schoolbook"/>
              <a:ea typeface="ＭＳ Ｐゴシック"/>
            </a:endParaRPr>
          </a:p>
          <a:p>
            <a:pPr marL="342900" indent="-342900">
              <a:buClr>
                <a:srgbClr val="FF0000"/>
              </a:buClr>
              <a:buSzPts val="1500"/>
              <a:buFont typeface="Wingdings" charset="2"/>
              <a:buChar char="Ø"/>
            </a:pPr>
            <a:endParaRPr lang="en-US" sz="2400" dirty="0">
              <a:solidFill>
                <a:srgbClr val="000000"/>
              </a:solidFill>
              <a:latin typeface="Century Schoolbook"/>
              <a:ea typeface="ＭＳ Ｐゴシック"/>
            </a:endParaRPr>
          </a:p>
          <a:p>
            <a:pPr marL="342900" indent="-342900">
              <a:buClr>
                <a:srgbClr val="FF0000"/>
              </a:buClr>
              <a:buSzPts val="1500"/>
              <a:buFont typeface="Wingdings" charset="2"/>
              <a:buChar char="Ø"/>
            </a:pPr>
            <a:endParaRPr lang="en-US" sz="2400" dirty="0" smtClean="0">
              <a:solidFill>
                <a:srgbClr val="000000"/>
              </a:solidFill>
              <a:latin typeface="Century Schoolbook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269050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72793"/>
            <a:ext cx="8229600" cy="76925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“How” Objective: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380987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charset="2"/>
              <a:buChar char="²"/>
            </a:pPr>
            <a:r>
              <a:rPr lang="en-US" sz="2800" dirty="0" smtClean="0"/>
              <a:t> </a:t>
            </a:r>
            <a:r>
              <a:rPr lang="en-US" sz="3200" dirty="0" smtClean="0"/>
              <a:t>Change </a:t>
            </a:r>
            <a:r>
              <a:rPr lang="en-US" sz="3200" dirty="0"/>
              <a:t>clinical behavior by </a:t>
            </a:r>
            <a:r>
              <a:rPr lang="en-US" sz="3200" dirty="0" smtClean="0"/>
              <a:t>promoting </a:t>
            </a:r>
            <a:r>
              <a:rPr lang="en-US" sz="3200" b="1" i="1" u="sng" dirty="0" smtClean="0"/>
              <a:t>mastery</a:t>
            </a:r>
            <a:r>
              <a:rPr lang="en-US" sz="3200" dirty="0" smtClean="0"/>
              <a:t> and  fostering collaborative </a:t>
            </a:r>
            <a:r>
              <a:rPr lang="en-US" sz="3200" b="1" i="1" u="sng" dirty="0"/>
              <a:t>relationships</a:t>
            </a:r>
            <a:r>
              <a:rPr lang="en-US" sz="3200" dirty="0"/>
              <a:t>. 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5226888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3570" y="174172"/>
            <a:ext cx="8229600" cy="732971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4000" kern="1200" dirty="0" smtClean="0">
                <a:solidFill>
                  <a:srgbClr val="FF0000"/>
                </a:solidFill>
                <a:latin typeface="Calibri"/>
              </a:rPr>
              <a:t>Scenario 2:  Four</a:t>
            </a:r>
            <a:r>
              <a:rPr lang="en-US" sz="4000" b="0" i="0" u="none" strike="noStrike" kern="1200" baseline="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0" i="0" u="none" strike="noStrike" kern="1200" baseline="0" dirty="0" smtClean="0">
                <a:solidFill>
                  <a:srgbClr val="FF0000"/>
                </a:solidFill>
                <a:latin typeface="Calibri"/>
              </a:rPr>
              <a:t>weeks later…</a:t>
            </a:r>
            <a:endParaRPr lang="en-US" sz="4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599" y="1099555"/>
            <a:ext cx="8628063" cy="4493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cs typeface="Century Schoolbook"/>
              </a:rPr>
              <a:t>Johnny reports a worsening in symptoms.  </a:t>
            </a:r>
            <a:endParaRPr lang="en-US" sz="2400" dirty="0">
              <a:cs typeface="Century Schoolbook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cs typeface="Century Schoolbook"/>
              </a:rPr>
              <a:t>GAD-7 score suggests less than 25% improvement.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cs typeface="Century Schoolbook"/>
              </a:rPr>
              <a:t>Mother reports Johnny’s grades have dropped since entering middle school.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cs typeface="Century Schoolbook"/>
              </a:rPr>
              <a:t>When Johnny is asked if there have been any recent stressors at school or home and he reports that his mom has a new boyfriend and they have been spending several nights a week at his house over the past month.</a:t>
            </a:r>
            <a:endParaRPr lang="en-US" sz="2400" dirty="0"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7097968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3570" y="174172"/>
            <a:ext cx="8229600" cy="732971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4000" kern="1200" dirty="0">
                <a:solidFill>
                  <a:srgbClr val="FF0000"/>
                </a:solidFill>
                <a:latin typeface="Calibri"/>
              </a:rPr>
              <a:t>A</a:t>
            </a:r>
            <a:r>
              <a:rPr lang="en-US" sz="4000" b="0" i="0" u="none" strike="noStrike" kern="1200" dirty="0" smtClean="0">
                <a:solidFill>
                  <a:srgbClr val="FF0000"/>
                </a:solidFill>
                <a:latin typeface="Calibri"/>
              </a:rPr>
              <a:t> failed SSRI trial??</a:t>
            </a:r>
            <a:endParaRPr lang="en-US" sz="4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1" y="1782036"/>
            <a:ext cx="862806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charset="2"/>
              <a:buChar char="²"/>
            </a:pPr>
            <a:r>
              <a:rPr lang="en-US" sz="2400" dirty="0" smtClean="0">
                <a:cs typeface="Century Schoolbook"/>
              </a:rPr>
              <a:t>Is the diagnosis correct?  Remember differential.</a:t>
            </a:r>
          </a:p>
          <a:p>
            <a:pPr marL="342900" indent="-342900">
              <a:buClr>
                <a:srgbClr val="FF0000"/>
              </a:buClr>
              <a:buFont typeface="Wingdings" charset="2"/>
              <a:buChar char="²"/>
            </a:pPr>
            <a:endParaRPr lang="en-US" sz="2400" dirty="0" smtClean="0">
              <a:cs typeface="Century Schoolbook"/>
            </a:endParaRPr>
          </a:p>
          <a:p>
            <a:pPr marL="342900" indent="-342900">
              <a:buClr>
                <a:srgbClr val="FF0000"/>
              </a:buClr>
              <a:buFont typeface="Wingdings" charset="2"/>
              <a:buChar char="²"/>
            </a:pPr>
            <a:r>
              <a:rPr lang="en-US" sz="2400" dirty="0" smtClean="0">
                <a:cs typeface="Century Schoolbook"/>
              </a:rPr>
              <a:t>If yes,</a:t>
            </a:r>
          </a:p>
          <a:p>
            <a:pPr marL="800100" lvl="1" indent="-342900">
              <a:buClr>
                <a:srgbClr val="FF0000"/>
              </a:buClr>
              <a:buFont typeface="Wingdings" charset="2"/>
              <a:buChar char="²"/>
            </a:pPr>
            <a:r>
              <a:rPr lang="en-US" sz="2400" dirty="0">
                <a:cs typeface="Century Schoolbook"/>
              </a:rPr>
              <a:t>Try a second </a:t>
            </a:r>
            <a:r>
              <a:rPr lang="en-US" sz="2400" dirty="0" smtClean="0">
                <a:cs typeface="Century Schoolbook"/>
              </a:rPr>
              <a:t>SSRI</a:t>
            </a:r>
            <a:r>
              <a:rPr lang="en-US" sz="2400" dirty="0">
                <a:cs typeface="Century Schoolbook"/>
              </a:rPr>
              <a:t> </a:t>
            </a:r>
            <a:r>
              <a:rPr lang="en-US" sz="2400" dirty="0" smtClean="0">
                <a:cs typeface="Century Schoolbook"/>
              </a:rPr>
              <a:t>(sertraline)</a:t>
            </a:r>
          </a:p>
          <a:p>
            <a:pPr marL="800100" lvl="1" indent="-342900">
              <a:buClr>
                <a:srgbClr val="FF0000"/>
              </a:buClr>
              <a:buFont typeface="Wingdings" charset="2"/>
              <a:buChar char="²"/>
            </a:pPr>
            <a:endParaRPr lang="en-US" sz="2400" dirty="0" smtClean="0">
              <a:cs typeface="Century Schoolbook"/>
            </a:endParaRPr>
          </a:p>
          <a:p>
            <a:pPr marL="800100" lvl="1" indent="-342900">
              <a:buClr>
                <a:srgbClr val="FF0000"/>
              </a:buClr>
              <a:buFont typeface="Wingdings" charset="2"/>
              <a:buChar char="²"/>
            </a:pPr>
            <a:r>
              <a:rPr lang="en-US" sz="2400" dirty="0" err="1" smtClean="0">
                <a:cs typeface="Century Schoolbook"/>
              </a:rPr>
              <a:t>Psychoeducation</a:t>
            </a:r>
            <a:r>
              <a:rPr lang="en-US" sz="2400" dirty="0" smtClean="0">
                <a:cs typeface="Century Schoolbook"/>
              </a:rPr>
              <a:t> and Therapy:</a:t>
            </a:r>
          </a:p>
          <a:p>
            <a:pPr marL="800100" lvl="1" indent="-342900">
              <a:buClr>
                <a:srgbClr val="FF0000"/>
              </a:buClr>
              <a:buFont typeface="Wingdings" charset="2"/>
              <a:buChar char="²"/>
            </a:pPr>
            <a:endParaRPr lang="en-US" sz="2400" dirty="0" smtClean="0">
              <a:cs typeface="Century Schoolbook"/>
            </a:endParaRPr>
          </a:p>
          <a:p>
            <a:pPr marL="800100" lvl="1" indent="-342900">
              <a:buClr>
                <a:srgbClr val="FF0000"/>
              </a:buClr>
              <a:buFont typeface="Wingdings" charset="2"/>
              <a:buChar char="²"/>
            </a:pPr>
            <a:r>
              <a:rPr lang="en-US" sz="2400" dirty="0" smtClean="0">
                <a:cs typeface="Century Schoolbook"/>
              </a:rPr>
              <a:t>Consider 504 plan to help with school impairment.</a:t>
            </a:r>
          </a:p>
          <a:p>
            <a:pPr marL="800100" lvl="1" indent="-342900">
              <a:buClr>
                <a:srgbClr val="FF0000"/>
              </a:buClr>
              <a:buFont typeface="Wingdings" charset="2"/>
              <a:buChar char="²"/>
            </a:pPr>
            <a:endParaRPr lang="en-US" sz="2400" dirty="0" smtClean="0">
              <a:cs typeface="Century Schoolbook"/>
            </a:endParaRPr>
          </a:p>
          <a:p>
            <a:pPr marL="800100" lvl="1" indent="-342900">
              <a:buClr>
                <a:srgbClr val="FF0000"/>
              </a:buClr>
              <a:buFont typeface="Wingdings" charset="2"/>
              <a:buChar char="²"/>
            </a:pPr>
            <a:r>
              <a:rPr lang="en-US" sz="2400" dirty="0" smtClean="0">
                <a:cs typeface="Century Schoolbook"/>
              </a:rPr>
              <a:t>Maternal Anxiety / Parental Stressors / Family Chaos</a:t>
            </a:r>
          </a:p>
          <a:p>
            <a:pPr lvl="1">
              <a:buClr>
                <a:srgbClr val="FF0000"/>
              </a:buClr>
            </a:pPr>
            <a:endParaRPr lang="en-US" sz="2400" dirty="0" smtClean="0">
              <a:latin typeface="Century Schoolbook"/>
              <a:cs typeface="Century Schoolbook"/>
            </a:endParaRPr>
          </a:p>
          <a:p>
            <a:pPr lvl="1">
              <a:buClr>
                <a:srgbClr val="FF0000"/>
              </a:buClr>
            </a:pPr>
            <a:endParaRPr lang="en-US" sz="2400" dirty="0" smtClean="0">
              <a:latin typeface="Century Schoolbook"/>
              <a:cs typeface="Century Schoolbook"/>
            </a:endParaRPr>
          </a:p>
          <a:p>
            <a:pPr>
              <a:buClr>
                <a:srgbClr val="FF0000"/>
              </a:buClr>
            </a:pPr>
            <a:endParaRPr lang="en-US" sz="2400" dirty="0"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31953019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3570" y="337458"/>
            <a:ext cx="8229600" cy="732971"/>
          </a:xfrm>
        </p:spPr>
        <p:txBody>
          <a:bodyPr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4000" b="0" i="0" u="none" strike="noStrike" kern="1200" dirty="0" smtClean="0">
                <a:solidFill>
                  <a:srgbClr val="FF0000"/>
                </a:solidFill>
                <a:latin typeface="Calibri"/>
              </a:rPr>
              <a:t>Managing comorbid conditions and environmental stressors</a:t>
            </a:r>
            <a:endParaRPr lang="en-US" sz="4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1" y="1546179"/>
            <a:ext cx="86280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charset="2"/>
              <a:buChar char="²"/>
            </a:pPr>
            <a:r>
              <a:rPr lang="en-US" sz="2400" dirty="0" smtClean="0">
                <a:cs typeface="Century Schoolbook"/>
              </a:rPr>
              <a:t>Is there a comorbid condition?  Common comorbidities include ADHD, ODD, learning d/o, substance use, ACE.</a:t>
            </a:r>
          </a:p>
          <a:p>
            <a:pPr marL="800100" lvl="1" indent="-342900">
              <a:buClr>
                <a:srgbClr val="FF0000"/>
              </a:buClr>
              <a:buFont typeface="Wingdings" charset="2"/>
              <a:buChar char="²"/>
            </a:pPr>
            <a:r>
              <a:rPr lang="en-US" sz="2400" dirty="0" smtClean="0">
                <a:cs typeface="Century Schoolbook"/>
              </a:rPr>
              <a:t>Use Vanderbilt ADHD scale</a:t>
            </a:r>
          </a:p>
          <a:p>
            <a:pPr marL="1257300" lvl="2" indent="-342900">
              <a:buClr>
                <a:srgbClr val="FF0000"/>
              </a:buClr>
              <a:buFont typeface="Wingdings" charset="2"/>
              <a:buChar char="²"/>
            </a:pPr>
            <a:r>
              <a:rPr lang="en-US" sz="2400" dirty="0" smtClean="0">
                <a:cs typeface="Century Schoolbook"/>
              </a:rPr>
              <a:t>ADHD, ODD, Conduct d/o, depression, anxiety</a:t>
            </a:r>
          </a:p>
          <a:p>
            <a:pPr marL="342900" indent="-342900">
              <a:buClr>
                <a:srgbClr val="FF0000"/>
              </a:buClr>
              <a:buFont typeface="Wingdings" charset="2"/>
              <a:buChar char="²"/>
            </a:pPr>
            <a:endParaRPr lang="en-US" sz="2400" dirty="0" smtClean="0">
              <a:cs typeface="Century Schoolbook"/>
            </a:endParaRPr>
          </a:p>
          <a:p>
            <a:pPr marL="342900" indent="-342900">
              <a:buClr>
                <a:srgbClr val="FF0000"/>
              </a:buClr>
              <a:buFont typeface="Wingdings" charset="2"/>
              <a:buChar char="²"/>
            </a:pPr>
            <a:r>
              <a:rPr lang="en-US" sz="2400" dirty="0" smtClean="0">
                <a:cs typeface="Century Schoolbook"/>
              </a:rPr>
              <a:t>Treat comorbid conditions using evidence-based approaches.</a:t>
            </a:r>
          </a:p>
          <a:p>
            <a:pPr marL="800100" lvl="1" indent="-342900">
              <a:buClr>
                <a:srgbClr val="FF0000"/>
              </a:buClr>
              <a:buFont typeface="Wingdings" charset="2"/>
              <a:buChar char="²"/>
            </a:pPr>
            <a:r>
              <a:rPr lang="en-US" sz="2400" dirty="0" smtClean="0">
                <a:cs typeface="Century Schoolbook"/>
              </a:rPr>
              <a:t>ADHD: stimulants, alpha-2 agonists, </a:t>
            </a:r>
            <a:r>
              <a:rPr lang="en-US" sz="2400" dirty="0" err="1" smtClean="0">
                <a:cs typeface="Century Schoolbook"/>
              </a:rPr>
              <a:t>atomoxetine</a:t>
            </a:r>
            <a:endParaRPr lang="en-US" sz="2400" dirty="0" smtClean="0">
              <a:cs typeface="Century Schoolbook"/>
            </a:endParaRPr>
          </a:p>
          <a:p>
            <a:pPr marL="800100" lvl="1" indent="-342900">
              <a:buClr>
                <a:srgbClr val="FF0000"/>
              </a:buClr>
              <a:buFont typeface="Wingdings" charset="2"/>
              <a:buChar char="²"/>
            </a:pPr>
            <a:r>
              <a:rPr lang="en-US" sz="2400" dirty="0" smtClean="0">
                <a:cs typeface="Century Schoolbook"/>
              </a:rPr>
              <a:t>Learning d/o:  testing, IEP / 504.</a:t>
            </a:r>
          </a:p>
          <a:p>
            <a:pPr marL="800100" lvl="1" indent="-342900">
              <a:buClr>
                <a:srgbClr val="FF0000"/>
              </a:buClr>
              <a:buFont typeface="Wingdings" charset="2"/>
              <a:buChar char="²"/>
            </a:pPr>
            <a:r>
              <a:rPr lang="en-US" sz="2400" dirty="0" smtClean="0">
                <a:cs typeface="Century Schoolbook"/>
              </a:rPr>
              <a:t>ACE:  supportive therapy, DCFS referral</a:t>
            </a:r>
          </a:p>
        </p:txBody>
      </p:sp>
    </p:spTree>
    <p:extLst>
      <p:ext uri="{BB962C8B-B14F-4D97-AF65-F5344CB8AC3E}">
        <p14:creationId xmlns:p14="http://schemas.microsoft.com/office/powerpoint/2010/main" val="32718187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3570" y="883369"/>
            <a:ext cx="8229600" cy="732971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40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Utah Academy </a:t>
            </a:r>
            <a:br>
              <a:rPr lang="en-US" sz="40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</a:br>
            <a:r>
              <a:rPr lang="en-US" sz="40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of Child and Adolescent Psychiatry</a:t>
            </a:r>
            <a:endParaRPr lang="en-US" sz="4000" b="1" dirty="0">
              <a:ln w="11430"/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3570" y="2166734"/>
            <a:ext cx="808082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SzPts val="1500"/>
              <a:buFont typeface="Wingdings" charset="2"/>
              <a:buChar char="²"/>
            </a:pPr>
            <a:endParaRPr lang="en-US" sz="2400" dirty="0"/>
          </a:p>
          <a:p>
            <a:pPr marL="914400" lvl="1" indent="-457200">
              <a:buClr>
                <a:srgbClr val="FF0000"/>
              </a:buClr>
              <a:buSzPct val="100000"/>
              <a:buFont typeface="Wingdings" charset="2"/>
              <a:buChar char="²"/>
            </a:pPr>
            <a:r>
              <a:rPr lang="en-US" sz="3200" dirty="0" smtClean="0">
                <a:hlinkClick r:id="rId2"/>
              </a:rPr>
              <a:t>www.UACAP.org</a:t>
            </a:r>
            <a:endParaRPr lang="en-US" sz="3200" dirty="0" smtClean="0"/>
          </a:p>
          <a:p>
            <a:pPr marL="342900" indent="-342900">
              <a:buClr>
                <a:srgbClr val="FF0000"/>
              </a:buClr>
              <a:buSzPts val="1500"/>
              <a:buFont typeface="Wingdings" charset="2"/>
              <a:buChar char="²"/>
            </a:pPr>
            <a:endParaRPr lang="en-US" sz="2400" dirty="0"/>
          </a:p>
          <a:p>
            <a:pPr>
              <a:buClr>
                <a:srgbClr val="FF0000"/>
              </a:buClr>
              <a:buSzPts val="1500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43519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3570" y="174172"/>
            <a:ext cx="8229600" cy="732971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40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Questions??</a:t>
            </a:r>
            <a:endParaRPr lang="en-US" sz="4000" b="1" dirty="0">
              <a:ln w="11430"/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3570" y="1078032"/>
            <a:ext cx="808082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SzPts val="1500"/>
              <a:buFont typeface="Wingdings" charset="2"/>
              <a:buChar char="²"/>
            </a:pPr>
            <a:endParaRPr lang="en-US" sz="2400" dirty="0"/>
          </a:p>
          <a:p>
            <a:pPr marL="342900" indent="-342900">
              <a:buClr>
                <a:srgbClr val="FF0000"/>
              </a:buClr>
              <a:buSzPts val="1500"/>
              <a:buFont typeface="Wingdings" charset="2"/>
              <a:buChar char="²"/>
            </a:pPr>
            <a:endParaRPr lang="en-US" sz="2400" dirty="0"/>
          </a:p>
          <a:p>
            <a:pPr>
              <a:buClr>
                <a:srgbClr val="FF0000"/>
              </a:buClr>
              <a:buSzPts val="1500"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334" y="1317233"/>
            <a:ext cx="5997512" cy="4492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482" y="3068161"/>
            <a:ext cx="1355957" cy="1385621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4275439" y="2325865"/>
            <a:ext cx="1596514" cy="1055710"/>
          </a:xfrm>
          <a:prstGeom prst="wedgeEllipseCallout">
            <a:avLst>
              <a:gd name="adj1" fmla="val -71135"/>
              <a:gd name="adj2" fmla="val 8072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498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72793"/>
            <a:ext cx="8229600" cy="76925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Why??</a:t>
            </a:r>
            <a:endParaRPr lang="en-US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380987"/>
            <a:ext cx="82296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charset="2"/>
              <a:buChar char="²"/>
            </a:pPr>
            <a:r>
              <a:rPr lang="en-US" sz="2800" dirty="0" smtClean="0"/>
              <a:t>Most mental health needs of children are unmet.</a:t>
            </a:r>
          </a:p>
          <a:p>
            <a:pPr marL="285750" indent="-285750">
              <a:buClr>
                <a:srgbClr val="FF0000"/>
              </a:buClr>
              <a:buFont typeface="Wingdings" charset="2"/>
              <a:buChar char="²"/>
            </a:pPr>
            <a:r>
              <a:rPr lang="en-US" sz="2800" dirty="0" smtClean="0"/>
              <a:t>Most psychotropic meds are prescribed by PCPs.</a:t>
            </a:r>
          </a:p>
          <a:p>
            <a:pPr marL="285750" indent="-285750">
              <a:buClr>
                <a:srgbClr val="FF0000"/>
              </a:buClr>
              <a:buFont typeface="Wingdings" charset="2"/>
              <a:buChar char="²"/>
            </a:pPr>
            <a:r>
              <a:rPr lang="en-US" sz="2800" dirty="0" smtClean="0"/>
              <a:t>Most PCPs get minimal if any formal training in mental health care.</a:t>
            </a:r>
          </a:p>
          <a:p>
            <a:pPr marL="285750" indent="-285750">
              <a:buClr>
                <a:srgbClr val="FF0000"/>
              </a:buClr>
              <a:buFont typeface="Wingdings" charset="2"/>
              <a:buChar char="²"/>
            </a:pPr>
            <a:endParaRPr lang="en-US" sz="2800" dirty="0"/>
          </a:p>
          <a:p>
            <a:pPr marL="285750" indent="-285750">
              <a:buClr>
                <a:srgbClr val="FF0000"/>
              </a:buClr>
              <a:buFont typeface="Wingdings" charset="2"/>
              <a:buChar char="²"/>
            </a:pPr>
            <a:r>
              <a:rPr lang="en-US" sz="3600" dirty="0" smtClean="0"/>
              <a:t>Our purpose</a:t>
            </a:r>
            <a:r>
              <a:rPr lang="en-US" sz="3600" dirty="0" smtClean="0"/>
              <a:t>:</a:t>
            </a:r>
          </a:p>
          <a:p>
            <a:pPr>
              <a:buClr>
                <a:srgbClr val="FF0000"/>
              </a:buClr>
            </a:pPr>
            <a:endParaRPr lang="en-US" sz="3600" dirty="0" smtClean="0"/>
          </a:p>
          <a:p>
            <a:pPr algn="ctr">
              <a:buClr>
                <a:srgbClr val="FF0000"/>
              </a:buClr>
            </a:pPr>
            <a:r>
              <a:rPr lang="en-US" sz="3600" dirty="0" smtClean="0">
                <a:solidFill>
                  <a:srgbClr val="FF0000"/>
                </a:solidFill>
              </a:rPr>
              <a:t>“</a:t>
            </a:r>
            <a:r>
              <a:rPr lang="en-US" sz="3600" b="1" dirty="0" smtClean="0">
                <a:solidFill>
                  <a:srgbClr val="FF0000"/>
                </a:solidFill>
              </a:rPr>
              <a:t>The</a:t>
            </a:r>
            <a:r>
              <a:rPr lang="en-US" sz="3600" dirty="0" smtClean="0">
                <a:solidFill>
                  <a:srgbClr val="FF0000"/>
                </a:solidFill>
              </a:rPr>
              <a:t> (whole) </a:t>
            </a:r>
            <a:r>
              <a:rPr lang="en-US" sz="3600" b="1" dirty="0" smtClean="0">
                <a:solidFill>
                  <a:srgbClr val="FF0000"/>
                </a:solidFill>
              </a:rPr>
              <a:t>Child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First </a:t>
            </a:r>
            <a:r>
              <a:rPr lang="en-US" sz="3600" dirty="0">
                <a:solidFill>
                  <a:srgbClr val="FF0000"/>
                </a:solidFill>
              </a:rPr>
              <a:t>(and their family) </a:t>
            </a:r>
            <a:r>
              <a:rPr lang="en-US" sz="3600" b="1" dirty="0" smtClean="0">
                <a:solidFill>
                  <a:srgbClr val="FF0000"/>
                </a:solidFill>
              </a:rPr>
              <a:t>and </a:t>
            </a:r>
            <a:r>
              <a:rPr lang="en-US" sz="3600" b="1" dirty="0" smtClean="0">
                <a:solidFill>
                  <a:srgbClr val="FF0000"/>
                </a:solidFill>
              </a:rPr>
              <a:t>Always </a:t>
            </a:r>
            <a:r>
              <a:rPr lang="en-US" sz="3600" dirty="0" smtClean="0">
                <a:solidFill>
                  <a:srgbClr val="FF0000"/>
                </a:solidFill>
              </a:rPr>
              <a:t>(within their world)”</a:t>
            </a:r>
          </a:p>
        </p:txBody>
      </p:sp>
    </p:spTree>
    <p:extLst>
      <p:ext uri="{BB962C8B-B14F-4D97-AF65-F5344CB8AC3E}">
        <p14:creationId xmlns:p14="http://schemas.microsoft.com/office/powerpoint/2010/main" val="42929014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Prologue:  The Big Picture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649" y="2095380"/>
            <a:ext cx="3990458" cy="29243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7966" y="5660273"/>
            <a:ext cx="5658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hlinkClick r:id="rId3"/>
              </a:rPr>
              <a:t>How the World Sees Me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22577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The 20/20 Rule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525963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charset="2"/>
              <a:buChar char="²"/>
            </a:pPr>
            <a:r>
              <a:rPr lang="en-US" b="1" i="1" u="sng" dirty="0" smtClean="0">
                <a:uFill>
                  <a:solidFill>
                    <a:srgbClr val="FF0000"/>
                  </a:solidFill>
                </a:uFill>
              </a:rPr>
              <a:t>1 in 5 </a:t>
            </a:r>
            <a:r>
              <a:rPr lang="en-US" dirty="0" smtClean="0"/>
              <a:t>children have a diagnosable mental health disorder that </a:t>
            </a:r>
            <a:r>
              <a:rPr lang="en-US" b="1" i="1" dirty="0" smtClean="0"/>
              <a:t>interferes with daily function </a:t>
            </a:r>
            <a:r>
              <a:rPr lang="en-US" dirty="0" smtClean="0"/>
              <a:t>and requires intervention or monitoring.</a:t>
            </a:r>
            <a:endParaRPr lang="en-US" baseline="30000" dirty="0" smtClean="0"/>
          </a:p>
          <a:p>
            <a:pPr>
              <a:buClr>
                <a:srgbClr val="FF0000"/>
              </a:buClr>
              <a:buFont typeface="Wingdings" charset="2"/>
              <a:buChar char="²"/>
            </a:pPr>
            <a:endParaRPr lang="en-US" baseline="30000" dirty="0" smtClean="0"/>
          </a:p>
          <a:p>
            <a:pPr>
              <a:buClr>
                <a:srgbClr val="FF0000"/>
              </a:buClr>
              <a:buFont typeface="Wingdings" charset="2"/>
              <a:buChar char="²"/>
            </a:pPr>
            <a:r>
              <a:rPr lang="en-US" b="1" i="1" u="sng" dirty="0" smtClean="0">
                <a:uFill>
                  <a:solidFill>
                    <a:srgbClr val="FF0000"/>
                  </a:solidFill>
                </a:uFill>
              </a:rPr>
              <a:t>1 in 5</a:t>
            </a:r>
            <a:r>
              <a:rPr lang="en-US" dirty="0" smtClean="0">
                <a:solidFill>
                  <a:srgbClr val="FFFFFF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dirty="0" smtClean="0"/>
              <a:t>of those children are receiving adequate management of their illness.</a:t>
            </a:r>
            <a:endParaRPr lang="en-US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6400800" cy="428625"/>
          </a:xfrm>
        </p:spPr>
        <p:txBody>
          <a:bodyPr/>
          <a:lstStyle/>
          <a:p>
            <a:r>
              <a:rPr lang="en-US" sz="1600" dirty="0" smtClean="0"/>
              <a:t>Mental Health: A Report of Surgeon General, 1999.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16252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National Comorbidity Survey Replication – Adolescent (NCS-A)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 typeface="Wingdings" charset="2"/>
              <a:buChar char="²"/>
            </a:pPr>
            <a:r>
              <a:rPr lang="en-US" dirty="0" smtClean="0"/>
              <a:t>10,123 adolescents surveyed face-to-face</a:t>
            </a:r>
          </a:p>
          <a:p>
            <a:pPr>
              <a:buClr>
                <a:srgbClr val="FF0000"/>
              </a:buClr>
              <a:buFont typeface="Wingdings" charset="2"/>
              <a:buChar char="²"/>
            </a:pPr>
            <a:endParaRPr lang="en-US" dirty="0"/>
          </a:p>
          <a:p>
            <a:pPr>
              <a:buClr>
                <a:srgbClr val="FF0000"/>
              </a:buClr>
              <a:buFont typeface="Wingdings" charset="2"/>
              <a:buChar char="²"/>
            </a:pPr>
            <a:endParaRPr lang="en-US" dirty="0" smtClean="0"/>
          </a:p>
          <a:p>
            <a:pPr>
              <a:buClr>
                <a:srgbClr val="FF0000"/>
              </a:buClr>
              <a:buFont typeface="Wingdings" charset="2"/>
              <a:buChar char="²"/>
            </a:pPr>
            <a:endParaRPr lang="en-US" dirty="0"/>
          </a:p>
          <a:p>
            <a:pPr>
              <a:buClr>
                <a:srgbClr val="FF0000"/>
              </a:buClr>
              <a:buFont typeface="Wingdings" charset="2"/>
              <a:buChar char="²"/>
            </a:pPr>
            <a:endParaRPr lang="en-US" dirty="0" smtClean="0"/>
          </a:p>
          <a:p>
            <a:pPr>
              <a:buClr>
                <a:srgbClr val="FF0000"/>
              </a:buClr>
              <a:buFont typeface="Wingdings" charset="2"/>
              <a:buChar char="²"/>
            </a:pPr>
            <a:endParaRPr lang="en-US" dirty="0"/>
          </a:p>
          <a:p>
            <a:pPr>
              <a:buClr>
                <a:srgbClr val="FF0000"/>
              </a:buClr>
              <a:buFont typeface="Wingdings" charset="2"/>
              <a:buChar char="²"/>
            </a:pPr>
            <a:r>
              <a:rPr lang="en-US" dirty="0" smtClean="0"/>
              <a:t>22.2% with severe impairment</a:t>
            </a:r>
          </a:p>
          <a:p>
            <a:pPr>
              <a:buClr>
                <a:srgbClr val="FF0000"/>
              </a:buClr>
              <a:buFont typeface="Wingdings" charset="2"/>
              <a:buChar char="²"/>
            </a:pPr>
            <a:r>
              <a:rPr lang="en-US" dirty="0" smtClean="0"/>
              <a:t>40% with 2+ diagnoses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64300"/>
            <a:ext cx="8382000" cy="365125"/>
          </a:xfrm>
        </p:spPr>
        <p:txBody>
          <a:bodyPr/>
          <a:lstStyle/>
          <a:p>
            <a:r>
              <a:rPr lang="en-US" sz="1600" dirty="0" smtClean="0"/>
              <a:t>JAACAP (October 2010).  </a:t>
            </a:r>
            <a:r>
              <a:rPr lang="en-US" sz="1600" dirty="0" err="1" smtClean="0"/>
              <a:t>Merikangas</a:t>
            </a:r>
            <a:r>
              <a:rPr lang="en-US" sz="1600" dirty="0" smtClean="0"/>
              <a:t>, et al.  </a:t>
            </a:r>
            <a:r>
              <a:rPr lang="en-US" sz="1600" dirty="0" err="1" smtClean="0"/>
              <a:t>Vol</a:t>
            </a:r>
            <a:r>
              <a:rPr lang="en-US" sz="1600" dirty="0" smtClean="0"/>
              <a:t> 49:Issue10;980-9.</a:t>
            </a:r>
            <a:endParaRPr lang="en-US" sz="1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587696"/>
              </p:ext>
            </p:extLst>
          </p:nvPr>
        </p:nvGraphicFramePr>
        <p:xfrm>
          <a:off x="1524000" y="2438400"/>
          <a:ext cx="6096000" cy="21234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Disorder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Lifetime Prevalence (%)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Median Age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of Onset (y/o)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Anxiety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Behavior (ADHD)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19.1 (8.7)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Substance 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710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National Comorbidity Survey Replication – Adolescent (NCS-A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 typeface="Wingdings" charset="2"/>
              <a:buChar char="²"/>
            </a:pPr>
            <a:r>
              <a:rPr lang="en-US" dirty="0" smtClean="0"/>
              <a:t>Service Utilization = 36.2% </a:t>
            </a:r>
          </a:p>
          <a:p>
            <a:pPr>
              <a:buClr>
                <a:srgbClr val="FF0000"/>
              </a:buClr>
              <a:buFont typeface="Wingdings" charset="2"/>
              <a:buChar char="²"/>
            </a:pPr>
            <a:endParaRPr lang="en-US" dirty="0"/>
          </a:p>
          <a:p>
            <a:pPr>
              <a:buClr>
                <a:srgbClr val="FF0000"/>
              </a:buClr>
              <a:buFont typeface="Wingdings" charset="2"/>
              <a:buChar char="²"/>
            </a:pPr>
            <a:endParaRPr lang="en-US" dirty="0" smtClean="0"/>
          </a:p>
          <a:p>
            <a:pPr>
              <a:buClr>
                <a:srgbClr val="FF0000"/>
              </a:buClr>
              <a:buFont typeface="Wingdings" charset="2"/>
              <a:buChar char="²"/>
            </a:pPr>
            <a:endParaRPr lang="en-US" dirty="0"/>
          </a:p>
          <a:p>
            <a:pPr marL="0" indent="0">
              <a:buClr>
                <a:srgbClr val="FF0000"/>
              </a:buClr>
              <a:buNone/>
            </a:pPr>
            <a:endParaRPr lang="en-US" dirty="0" smtClean="0"/>
          </a:p>
          <a:p>
            <a:pPr>
              <a:buClr>
                <a:srgbClr val="FF0000"/>
              </a:buClr>
              <a:buFont typeface="Wingdings" charset="2"/>
              <a:buChar char="²"/>
            </a:pPr>
            <a:endParaRPr lang="en-US" dirty="0" smtClean="0"/>
          </a:p>
          <a:p>
            <a:pPr lvl="1">
              <a:buClr>
                <a:srgbClr val="FF0000"/>
              </a:buClr>
              <a:buFont typeface="Wingdings" charset="2"/>
              <a:buChar char="²"/>
            </a:pPr>
            <a:endParaRPr lang="en-US" dirty="0" smtClean="0"/>
          </a:p>
          <a:p>
            <a:pPr lvl="1">
              <a:buClr>
                <a:srgbClr val="FF0000"/>
              </a:buClr>
              <a:buFont typeface="Wingdings" charset="2"/>
              <a:buChar char="²"/>
            </a:pPr>
            <a:r>
              <a:rPr lang="en-US" dirty="0" smtClean="0"/>
              <a:t>Severity related to likelihood of treatment</a:t>
            </a:r>
          </a:p>
          <a:p>
            <a:pPr lvl="1">
              <a:buClr>
                <a:srgbClr val="FF0000"/>
              </a:buClr>
              <a:buFont typeface="Wingdings" charset="2"/>
              <a:buChar char="²"/>
            </a:pPr>
            <a:r>
              <a:rPr lang="en-US" dirty="0" smtClean="0"/>
              <a:t>½ w/ severe illness had never received treatment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64300"/>
            <a:ext cx="8077200" cy="365125"/>
          </a:xfrm>
        </p:spPr>
        <p:txBody>
          <a:bodyPr/>
          <a:lstStyle/>
          <a:p>
            <a:r>
              <a:rPr lang="en-US" sz="1600" dirty="0" smtClean="0"/>
              <a:t>JAACAP (Jan 2011).  </a:t>
            </a:r>
            <a:r>
              <a:rPr lang="en-US" sz="1600" dirty="0" err="1" smtClean="0"/>
              <a:t>Merikangas</a:t>
            </a:r>
            <a:r>
              <a:rPr lang="en-US" sz="1600" dirty="0" smtClean="0"/>
              <a:t>, et al.  Vol. 50:Issue1;32-45.</a:t>
            </a:r>
            <a:endParaRPr lang="en-US" sz="1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726330"/>
              </p:ext>
            </p:extLst>
          </p:nvPr>
        </p:nvGraphicFramePr>
        <p:xfrm>
          <a:off x="1524000" y="2362200"/>
          <a:ext cx="6096000" cy="25958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Disorder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Service Rate (%)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ADHD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Behavior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Anxiety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Substance 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945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13361</TotalTime>
  <Words>2290</Words>
  <Application>Microsoft Macintosh PowerPoint</Application>
  <PresentationFormat>On-screen Show (4:3)</PresentationFormat>
  <Paragraphs>489</Paragraphs>
  <Slides>44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 Management of Pediatric Depression and Anxiety  in Primary Care</vt:lpstr>
      <vt:lpstr>Disclosure:</vt:lpstr>
      <vt:lpstr>The “What” Objectives:</vt:lpstr>
      <vt:lpstr>The “How” Objective:</vt:lpstr>
      <vt:lpstr> Why??</vt:lpstr>
      <vt:lpstr>Prologue:  The Big Picture</vt:lpstr>
      <vt:lpstr>The 20/20 Rule</vt:lpstr>
      <vt:lpstr>National Comorbidity Survey Replication – Adolescent (NCS-A)</vt:lpstr>
      <vt:lpstr>National Comorbidity Survey Replication – Adolescent (NCS-A)</vt:lpstr>
      <vt:lpstr>The Pediatrician</vt:lpstr>
      <vt:lpstr>The Medical Home</vt:lpstr>
      <vt:lpstr>Pediatrics and Mental Health</vt:lpstr>
      <vt:lpstr>Pediatrics and Mental Health</vt:lpstr>
      <vt:lpstr>Collaborative Relationships</vt:lpstr>
      <vt:lpstr>PowerPoint Presentation</vt:lpstr>
      <vt:lpstr>Stage I:  The Nuts and Bolts</vt:lpstr>
      <vt:lpstr>DSM-5 Diagnoses</vt:lpstr>
      <vt:lpstr>Anxiety</vt:lpstr>
      <vt:lpstr>Anxiety</vt:lpstr>
      <vt:lpstr>Depression</vt:lpstr>
      <vt:lpstr>Depression</vt:lpstr>
      <vt:lpstr>AACAP Practice Guideline Highlights:</vt:lpstr>
      <vt:lpstr>AACAP Practice Parameter Highlights:</vt:lpstr>
      <vt:lpstr>PowerPoint Presentation</vt:lpstr>
      <vt:lpstr>SSRIs: Which to choose?</vt:lpstr>
      <vt:lpstr>SSRIs and FDA Approvals</vt:lpstr>
      <vt:lpstr>The black box warning</vt:lpstr>
      <vt:lpstr>Stage II:  The Real Deal</vt:lpstr>
      <vt:lpstr>PowerPoint Presentation</vt:lpstr>
      <vt:lpstr>Diagnostic Assessment</vt:lpstr>
      <vt:lpstr>GAD-7</vt:lpstr>
      <vt:lpstr>Clinical Global Impression (CGI) Scale</vt:lpstr>
      <vt:lpstr>SSRI Dosing Chart</vt:lpstr>
      <vt:lpstr>Two weeks later…</vt:lpstr>
      <vt:lpstr>Monitoring Improvement</vt:lpstr>
      <vt:lpstr>SSRI Dose Adjustment</vt:lpstr>
      <vt:lpstr>Scenario 1:  Four weeks later…</vt:lpstr>
      <vt:lpstr>SSRI Side Effects</vt:lpstr>
      <vt:lpstr>Managing side effects of SSRIs</vt:lpstr>
      <vt:lpstr>Scenario 2:  Four weeks later…</vt:lpstr>
      <vt:lpstr>A failed SSRI trial??</vt:lpstr>
      <vt:lpstr>Managing comorbid conditions and environmental stressors</vt:lpstr>
      <vt:lpstr>Utah Academy  of Child and Adolescent Psychiatry</vt:lpstr>
      <vt:lpstr>Questions??</vt:lpstr>
    </vt:vector>
  </TitlesOfParts>
  <Company>RHSM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Use of SSRIs in Pediatric Depression and Anxiety</dc:title>
  <dc:creator>Office 2004 Test Drive User</dc:creator>
  <cp:lastModifiedBy>Office 2004 Test Drive User</cp:lastModifiedBy>
  <cp:revision>78</cp:revision>
  <dcterms:created xsi:type="dcterms:W3CDTF">2013-03-12T14:22:43Z</dcterms:created>
  <dcterms:modified xsi:type="dcterms:W3CDTF">2014-01-17T04:10:22Z</dcterms:modified>
</cp:coreProperties>
</file>